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 id="2147483652" r:id="rId2"/>
  </p:sldMasterIdLst>
  <p:notesMasterIdLst>
    <p:notesMasterId r:id="rId42"/>
  </p:notesMasterIdLst>
  <p:sldIdLst>
    <p:sldId id="306" r:id="rId3"/>
    <p:sldId id="259" r:id="rId4"/>
    <p:sldId id="666" r:id="rId5"/>
    <p:sldId id="785" r:id="rId6"/>
    <p:sldId id="786" r:id="rId7"/>
    <p:sldId id="787" r:id="rId8"/>
    <p:sldId id="670" r:id="rId9"/>
    <p:sldId id="671" r:id="rId10"/>
    <p:sldId id="672" r:id="rId11"/>
    <p:sldId id="673" r:id="rId12"/>
    <p:sldId id="675" r:id="rId13"/>
    <p:sldId id="676" r:id="rId14"/>
    <p:sldId id="678" r:id="rId15"/>
    <p:sldId id="679" r:id="rId16"/>
    <p:sldId id="681" r:id="rId17"/>
    <p:sldId id="682" r:id="rId18"/>
    <p:sldId id="680" r:id="rId19"/>
    <p:sldId id="687" r:id="rId20"/>
    <p:sldId id="730" r:id="rId21"/>
    <p:sldId id="731" r:id="rId22"/>
    <p:sldId id="752" r:id="rId23"/>
    <p:sldId id="729" r:id="rId24"/>
    <p:sldId id="717" r:id="rId25"/>
    <p:sldId id="719" r:id="rId26"/>
    <p:sldId id="720" r:id="rId27"/>
    <p:sldId id="788" r:id="rId28"/>
    <p:sldId id="620" r:id="rId29"/>
    <p:sldId id="791" r:id="rId30"/>
    <p:sldId id="792" r:id="rId31"/>
    <p:sldId id="793" r:id="rId32"/>
    <p:sldId id="732" r:id="rId33"/>
    <p:sldId id="789" r:id="rId34"/>
    <p:sldId id="702" r:id="rId35"/>
    <p:sldId id="733" r:id="rId36"/>
    <p:sldId id="622" r:id="rId37"/>
    <p:sldId id="623" r:id="rId38"/>
    <p:sldId id="738" r:id="rId39"/>
    <p:sldId id="794" r:id="rId40"/>
    <p:sldId id="790"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88">
          <p15:clr>
            <a:srgbClr val="A4A3A4"/>
          </p15:clr>
        </p15:guide>
        <p15:guide id="2" pos="47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10000"/>
    <a:srgbClr val="73FEFF"/>
    <a:srgbClr val="E40E1A"/>
    <a:srgbClr val="E3DDC5"/>
    <a:srgbClr val="F9D95A"/>
    <a:srgbClr val="4B2E83"/>
    <a:srgbClr val="E8D3A2"/>
    <a:srgbClr val="E8E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661" autoAdjust="0"/>
    <p:restoredTop sz="94780"/>
  </p:normalViewPr>
  <p:slideViewPr>
    <p:cSldViewPr snapToGrid="0" snapToObjects="1" showGuides="1">
      <p:cViewPr varScale="1">
        <p:scale>
          <a:sx n="143" d="100"/>
          <a:sy n="143" d="100"/>
        </p:scale>
        <p:origin x="968" y="208"/>
      </p:cViewPr>
      <p:guideLst>
        <p:guide orient="horz" pos="2488"/>
        <p:guide pos="47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23B509-834C-9E4A-9A0F-AE989E5F16D1}" type="datetimeFigureOut">
              <a:rPr lang="en-US" smtClean="0"/>
              <a:t>5/3/22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66F771-1A75-9948-93E4-25C9702F964C}" type="slidenum">
              <a:rPr lang="en-US" smtClean="0"/>
              <a:t>‹#›</a:t>
            </a:fld>
            <a:endParaRPr lang="en-US"/>
          </a:p>
        </p:txBody>
      </p:sp>
    </p:spTree>
    <p:extLst>
      <p:ext uri="{BB962C8B-B14F-4D97-AF65-F5344CB8AC3E}">
        <p14:creationId xmlns:p14="http://schemas.microsoft.com/office/powerpoint/2010/main" val="27441996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66F771-1A75-9948-93E4-25C9702F964C}" type="slidenum">
              <a:rPr lang="en-US" smtClean="0"/>
              <a:t>3</a:t>
            </a:fld>
            <a:endParaRPr lang="en-US"/>
          </a:p>
        </p:txBody>
      </p:sp>
    </p:spTree>
    <p:extLst>
      <p:ext uri="{BB962C8B-B14F-4D97-AF65-F5344CB8AC3E}">
        <p14:creationId xmlns:p14="http://schemas.microsoft.com/office/powerpoint/2010/main" val="27521249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66F771-1A75-9948-93E4-25C9702F964C}" type="slidenum">
              <a:rPr lang="en-US" smtClean="0"/>
              <a:t>4</a:t>
            </a:fld>
            <a:endParaRPr lang="en-US"/>
          </a:p>
        </p:txBody>
      </p:sp>
    </p:spTree>
    <p:extLst>
      <p:ext uri="{BB962C8B-B14F-4D97-AF65-F5344CB8AC3E}">
        <p14:creationId xmlns:p14="http://schemas.microsoft.com/office/powerpoint/2010/main" val="3637721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66F771-1A75-9948-93E4-25C9702F964C}" type="slidenum">
              <a:rPr lang="en-US" smtClean="0"/>
              <a:t>17</a:t>
            </a:fld>
            <a:endParaRPr lang="en-US"/>
          </a:p>
        </p:txBody>
      </p:sp>
    </p:spTree>
    <p:extLst>
      <p:ext uri="{BB962C8B-B14F-4D97-AF65-F5344CB8AC3E}">
        <p14:creationId xmlns:p14="http://schemas.microsoft.com/office/powerpoint/2010/main" val="30991079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66F771-1A75-9948-93E4-25C9702F964C}" type="slidenum">
              <a:rPr lang="en-US" smtClean="0"/>
              <a:t>18</a:t>
            </a:fld>
            <a:endParaRPr lang="en-US"/>
          </a:p>
        </p:txBody>
      </p:sp>
    </p:spTree>
    <p:extLst>
      <p:ext uri="{BB962C8B-B14F-4D97-AF65-F5344CB8AC3E}">
        <p14:creationId xmlns:p14="http://schemas.microsoft.com/office/powerpoint/2010/main" val="36149115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rgbClr val="4B2E83"/>
        </a:solidFill>
        <a:effectLst/>
      </p:bgPr>
    </p:bg>
    <p:spTree>
      <p:nvGrpSpPr>
        <p:cNvPr id="1" name=""/>
        <p:cNvGrpSpPr/>
        <p:nvPr/>
      </p:nvGrpSpPr>
      <p:grpSpPr>
        <a:xfrm>
          <a:off x="0" y="0"/>
          <a:ext cx="0" cy="0"/>
          <a:chOff x="0" y="0"/>
          <a:chExt cx="0" cy="0"/>
        </a:xfrm>
      </p:grpSpPr>
      <p:pic>
        <p:nvPicPr>
          <p:cNvPr id="5" name="Picture 4" descr="UW_W Logo_Whit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5815" y="5945854"/>
            <a:ext cx="1371600" cy="923544"/>
          </a:xfrm>
          <a:prstGeom prst="rect">
            <a:avLst/>
          </a:prstGeom>
        </p:spPr>
      </p:pic>
      <p:pic>
        <p:nvPicPr>
          <p:cNvPr id="9" name="Picture 8"/>
          <p:cNvPicPr>
            <a:picLocks noChangeAspect="1"/>
          </p:cNvPicPr>
          <p:nvPr userDrawn="1"/>
        </p:nvPicPr>
        <p:blipFill>
          <a:blip r:embed="rId3"/>
          <a:stretch>
            <a:fillRect/>
          </a:stretch>
        </p:blipFill>
        <p:spPr>
          <a:xfrm>
            <a:off x="677334" y="6354234"/>
            <a:ext cx="2540000" cy="266700"/>
          </a:xfrm>
          <a:prstGeom prst="rect">
            <a:avLst/>
          </a:prstGeom>
        </p:spPr>
      </p:pic>
      <p:pic>
        <p:nvPicPr>
          <p:cNvPr id="2" name="Picture 1" descr="Bar_RtAngle_7502_RGB.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13587" y="4006085"/>
            <a:ext cx="2284303" cy="112770"/>
          </a:xfrm>
          <a:prstGeom prst="rect">
            <a:avLst/>
          </a:prstGeom>
        </p:spPr>
      </p:pic>
      <p:sp>
        <p:nvSpPr>
          <p:cNvPr id="3" name="Title 2"/>
          <p:cNvSpPr>
            <a:spLocks noGrp="1"/>
          </p:cNvSpPr>
          <p:nvPr>
            <p:ph type="title" hasCustomPrompt="1"/>
          </p:nvPr>
        </p:nvSpPr>
        <p:spPr>
          <a:xfrm>
            <a:off x="671757" y="1179824"/>
            <a:ext cx="6972300" cy="2641756"/>
          </a:xfrm>
          <a:prstGeom prst="rect">
            <a:avLst/>
          </a:prstGeom>
        </p:spPr>
        <p:txBody>
          <a:bodyPr anchor="b"/>
          <a:lstStyle>
            <a:lvl1pPr algn="l">
              <a:defRPr sz="5000" b="1" i="0">
                <a:solidFill>
                  <a:schemeClr val="tx2"/>
                </a:solidFill>
                <a:latin typeface="Encode Sans Normal Black" charset="0"/>
                <a:ea typeface="Encode Sans Normal Black" charset="0"/>
                <a:cs typeface="Encode Sans Normal Black" charset="0"/>
              </a:defRPr>
            </a:lvl1pPr>
          </a:lstStyle>
          <a:p>
            <a:pPr lvl="0"/>
            <a:r>
              <a:rPr lang="en-US" dirty="0"/>
              <a:t>TITLE HERE</a:t>
            </a:r>
            <a:br>
              <a:rPr lang="en-US" dirty="0"/>
            </a:br>
            <a:r>
              <a:rPr lang="en-US" dirty="0"/>
              <a:t>ENCODE NORMAL</a:t>
            </a:r>
            <a:br>
              <a:rPr lang="en-US" dirty="0"/>
            </a:br>
            <a:r>
              <a:rPr lang="en-US" dirty="0"/>
              <a:t>BLACK, 50 PT. </a:t>
            </a:r>
          </a:p>
        </p:txBody>
      </p:sp>
    </p:spTree>
    <p:extLst>
      <p:ext uri="{BB962C8B-B14F-4D97-AF65-F5344CB8AC3E}">
        <p14:creationId xmlns:p14="http://schemas.microsoft.com/office/powerpoint/2010/main" val="2373491258"/>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er + Subheader + Content">
    <p:spTree>
      <p:nvGrpSpPr>
        <p:cNvPr id="1" name=""/>
        <p:cNvGrpSpPr/>
        <p:nvPr/>
      </p:nvGrpSpPr>
      <p:grpSpPr>
        <a:xfrm>
          <a:off x="0" y="0"/>
          <a:ext cx="0" cy="0"/>
          <a:chOff x="0" y="0"/>
          <a:chExt cx="0" cy="0"/>
        </a:xfrm>
      </p:grpSpPr>
      <p:sp>
        <p:nvSpPr>
          <p:cNvPr id="4" name="Text Placeholder 9"/>
          <p:cNvSpPr>
            <a:spLocks noGrp="1"/>
          </p:cNvSpPr>
          <p:nvPr>
            <p:ph type="body" sz="quarter" idx="11" hasCustomPrompt="1"/>
          </p:nvPr>
        </p:nvSpPr>
        <p:spPr>
          <a:xfrm>
            <a:off x="659305" y="2320239"/>
            <a:ext cx="8197114" cy="3810086"/>
          </a:xfrm>
          <a:prstGeom prst="rect">
            <a:avLst/>
          </a:prstGeom>
        </p:spPr>
        <p:txBody>
          <a:bodyPr/>
          <a:lstStyle>
            <a:lvl1pPr marL="342900" indent="-342900">
              <a:buFont typeface="Lucida Grande"/>
              <a:buChar char="&gt;"/>
              <a:defRPr sz="2400" b="1" i="0" baseline="0">
                <a:solidFill>
                  <a:srgbClr val="FFFFFF"/>
                </a:solidFill>
                <a:latin typeface="Open Sans"/>
                <a:cs typeface="Open Sans"/>
              </a:defRPr>
            </a:lvl1pPr>
            <a:lvl2pPr>
              <a:defRPr sz="2000" b="1" i="0" baseline="0">
                <a:solidFill>
                  <a:srgbClr val="FFFFFF"/>
                </a:solidFill>
                <a:latin typeface="Open Sans"/>
                <a:cs typeface="Open Sans"/>
              </a:defRPr>
            </a:lvl2pPr>
            <a:lvl3pPr marL="1143000" indent="-228600">
              <a:buSzPct val="100000"/>
              <a:buFont typeface="Lucida Grande"/>
              <a:buChar char="&gt;"/>
              <a:defRPr sz="1800" b="1" i="0" baseline="0">
                <a:solidFill>
                  <a:srgbClr val="FFFFFF"/>
                </a:solidFill>
                <a:latin typeface="Open Sans"/>
                <a:cs typeface="Open Sans"/>
              </a:defRPr>
            </a:lvl3pPr>
            <a:lvl4pPr>
              <a:defRPr sz="1600" b="1" i="0" baseline="0">
                <a:solidFill>
                  <a:srgbClr val="FFFFFF"/>
                </a:solidFill>
                <a:latin typeface="Open Sans"/>
                <a:cs typeface="Open Sans"/>
              </a:defRPr>
            </a:lvl4pPr>
            <a:lvl5pPr marL="2057400" indent="-228600">
              <a:buFont typeface="Lucida Grande"/>
              <a:buChar char="&gt;"/>
              <a:defRPr sz="1400" b="1" i="0" baseline="0">
                <a:solidFill>
                  <a:srgbClr val="FFFFFF"/>
                </a:solidFill>
                <a:latin typeface="Open Sans"/>
                <a:cs typeface="Open Sans"/>
              </a:defRPr>
            </a:lvl5pPr>
          </a:lstStyle>
          <a:p>
            <a:pPr lvl="0"/>
            <a:r>
              <a:rPr lang="en-US" dirty="0"/>
              <a:t>Content here (Open Sans Bold, 24 pt.)</a:t>
            </a:r>
          </a:p>
          <a:p>
            <a:pPr lvl="1"/>
            <a:r>
              <a:rPr lang="en-US" dirty="0"/>
              <a:t>Second level (Open Sans Bold, 20)</a:t>
            </a:r>
          </a:p>
          <a:p>
            <a:pPr lvl="2"/>
            <a:r>
              <a:rPr lang="en-US" dirty="0"/>
              <a:t>Third level (Open Sans Bold, 18)</a:t>
            </a:r>
          </a:p>
          <a:p>
            <a:pPr lvl="3"/>
            <a:r>
              <a:rPr lang="en-US" dirty="0"/>
              <a:t>Fourth level (Open Sans Bold, 16)</a:t>
            </a:r>
          </a:p>
          <a:p>
            <a:pPr lvl="4"/>
            <a:r>
              <a:rPr lang="en-US" dirty="0"/>
              <a:t>Fifth level (Open Sans Bold, 14)</a:t>
            </a:r>
          </a:p>
        </p:txBody>
      </p:sp>
      <p:sp>
        <p:nvSpPr>
          <p:cNvPr id="5" name="Text Placeholder 5"/>
          <p:cNvSpPr>
            <a:spLocks noGrp="1"/>
          </p:cNvSpPr>
          <p:nvPr>
            <p:ph type="body" sz="quarter" idx="12" hasCustomPrompt="1"/>
          </p:nvPr>
        </p:nvSpPr>
        <p:spPr>
          <a:xfrm>
            <a:off x="671757" y="1730667"/>
            <a:ext cx="8184662" cy="411171"/>
          </a:xfrm>
          <a:prstGeom prst="rect">
            <a:avLst/>
          </a:prstGeom>
        </p:spPr>
        <p:txBody>
          <a:bodyPr>
            <a:noAutofit/>
          </a:bodyPr>
          <a:lstStyle>
            <a:lvl1pPr marL="0" indent="0">
              <a:lnSpc>
                <a:spcPct val="90000"/>
              </a:lnSpc>
              <a:buNone/>
              <a:defRPr sz="2400" b="0" i="0" baseline="0">
                <a:solidFill>
                  <a:srgbClr val="FFFFFF"/>
                </a:solidFill>
                <a:latin typeface="Uni Sans Regular"/>
                <a:cs typeface="Uni Sans Regular"/>
              </a:defRPr>
            </a:lvl1pPr>
            <a:lvl2pPr marL="457200" indent="0">
              <a:buNone/>
              <a:defRPr b="0" i="0">
                <a:solidFill>
                  <a:srgbClr val="E8D3A2"/>
                </a:solidFill>
                <a:latin typeface="Encode Sans Normal Black"/>
                <a:cs typeface="Encode Sans Normal Black"/>
              </a:defRPr>
            </a:lvl2pPr>
            <a:lvl3pPr marL="914400" indent="0">
              <a:buNone/>
              <a:defRPr b="0" i="0">
                <a:solidFill>
                  <a:srgbClr val="E8D3A2"/>
                </a:solidFill>
                <a:latin typeface="Encode Sans Normal Black"/>
                <a:cs typeface="Encode Sans Normal Black"/>
              </a:defRPr>
            </a:lvl3pPr>
            <a:lvl4pPr marL="1371600" indent="0">
              <a:buNone/>
              <a:defRPr b="0" i="0">
                <a:solidFill>
                  <a:srgbClr val="E8D3A2"/>
                </a:solidFill>
                <a:latin typeface="Encode Sans Normal Black"/>
                <a:cs typeface="Encode Sans Normal Black"/>
              </a:defRPr>
            </a:lvl4pPr>
            <a:lvl5pPr marL="1828800" indent="0">
              <a:buNone/>
              <a:defRPr b="0" i="0">
                <a:solidFill>
                  <a:srgbClr val="E8D3A2"/>
                </a:solidFill>
                <a:latin typeface="Encode Sans Normal Black"/>
                <a:cs typeface="Encode Sans Normal Black"/>
              </a:defRPr>
            </a:lvl5pPr>
          </a:lstStyle>
          <a:p>
            <a:pPr lvl="0"/>
            <a:r>
              <a:rPr lang="en-US" dirty="0"/>
              <a:t>SUB-HEADER HERE (UNI SANS REGULAR	, 24 PT.)</a:t>
            </a:r>
          </a:p>
        </p:txBody>
      </p:sp>
      <p:pic>
        <p:nvPicPr>
          <p:cNvPr id="7" name="Picture 6"/>
          <p:cNvPicPr>
            <a:picLocks noChangeAspect="1"/>
          </p:cNvPicPr>
          <p:nvPr userDrawn="1"/>
        </p:nvPicPr>
        <p:blipFill>
          <a:blip r:embed="rId2"/>
          <a:stretch>
            <a:fillRect/>
          </a:stretch>
        </p:blipFill>
        <p:spPr>
          <a:xfrm>
            <a:off x="6248401" y="6354234"/>
            <a:ext cx="2540000" cy="266700"/>
          </a:xfrm>
          <a:prstGeom prst="rect">
            <a:avLst/>
          </a:prstGeom>
        </p:spPr>
      </p:pic>
      <p:pic>
        <p:nvPicPr>
          <p:cNvPr id="8" name="Picture 7"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7" y="365069"/>
            <a:ext cx="8184662" cy="998440"/>
          </a:xfrm>
          <a:prstGeom prst="rect">
            <a:avLst/>
          </a:prstGeom>
        </p:spPr>
        <p:txBody>
          <a:bodyPr anchor="b"/>
          <a:lstStyle>
            <a:lvl1pPr algn="l">
              <a:defRPr sz="3000" b="1" i="0">
                <a:solidFill>
                  <a:schemeClr val="tx2"/>
                </a:solidFill>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2769240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er + Content">
    <p:bg>
      <p:bgPr>
        <a:solidFill>
          <a:srgbClr val="4B2E83"/>
        </a:solidFill>
        <a:effectLst/>
      </p:bgPr>
    </p:bg>
    <p:spTree>
      <p:nvGrpSpPr>
        <p:cNvPr id="1" name=""/>
        <p:cNvGrpSpPr/>
        <p:nvPr/>
      </p:nvGrpSpPr>
      <p:grpSpPr>
        <a:xfrm>
          <a:off x="0" y="0"/>
          <a:ext cx="0" cy="0"/>
          <a:chOff x="0" y="0"/>
          <a:chExt cx="0" cy="0"/>
        </a:xfrm>
      </p:grpSpPr>
      <p:pic>
        <p:nvPicPr>
          <p:cNvPr id="5" name="Picture 4" descr="UW_W Logo_Whit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5815" y="5945854"/>
            <a:ext cx="1371600" cy="923544"/>
          </a:xfrm>
          <a:prstGeom prst="rect">
            <a:avLst/>
          </a:prstGeom>
        </p:spPr>
      </p:pic>
      <p:sp>
        <p:nvSpPr>
          <p:cNvPr id="6" name="Text Placeholder 9"/>
          <p:cNvSpPr>
            <a:spLocks noGrp="1"/>
          </p:cNvSpPr>
          <p:nvPr>
            <p:ph type="body" sz="quarter" idx="11" hasCustomPrompt="1"/>
          </p:nvPr>
        </p:nvSpPr>
        <p:spPr>
          <a:xfrm>
            <a:off x="659305" y="1736725"/>
            <a:ext cx="8076956" cy="4015497"/>
          </a:xfrm>
          <a:prstGeom prst="rect">
            <a:avLst/>
          </a:prstGeom>
        </p:spPr>
        <p:txBody>
          <a:bodyPr/>
          <a:lstStyle>
            <a:lvl1pPr marL="342900" indent="-342900">
              <a:buFont typeface="Lucida Grande"/>
              <a:buChar char="&gt;"/>
              <a:defRPr sz="2400" b="1" i="0" baseline="0">
                <a:solidFill>
                  <a:srgbClr val="FFFFFF"/>
                </a:solidFill>
                <a:latin typeface="Open Sans"/>
                <a:cs typeface="Open Sans"/>
              </a:defRPr>
            </a:lvl1pPr>
            <a:lvl2pPr>
              <a:defRPr sz="2000" b="1" i="0" baseline="0">
                <a:solidFill>
                  <a:srgbClr val="FFFFFF"/>
                </a:solidFill>
                <a:latin typeface="Open Sans"/>
                <a:cs typeface="Open Sans"/>
              </a:defRPr>
            </a:lvl2pPr>
            <a:lvl3pPr marL="1143000" indent="-228600">
              <a:buSzPct val="100000"/>
              <a:buFont typeface="Lucida Grande"/>
              <a:buChar char="&gt;"/>
              <a:defRPr sz="1800" b="1" i="0" baseline="0">
                <a:solidFill>
                  <a:srgbClr val="FFFFFF"/>
                </a:solidFill>
                <a:latin typeface="Open Sans"/>
                <a:cs typeface="Open Sans"/>
              </a:defRPr>
            </a:lvl3pPr>
            <a:lvl4pPr>
              <a:defRPr sz="1600" b="1" i="0" baseline="0">
                <a:solidFill>
                  <a:srgbClr val="FFFFFF"/>
                </a:solidFill>
                <a:latin typeface="Open Sans"/>
                <a:cs typeface="Open Sans"/>
              </a:defRPr>
            </a:lvl4pPr>
            <a:lvl5pPr marL="2057400" indent="-228600">
              <a:buFont typeface="Lucida Grande"/>
              <a:buChar char="&gt;"/>
              <a:defRPr sz="1400" b="1" i="0" baseline="0">
                <a:solidFill>
                  <a:srgbClr val="FFFFFF"/>
                </a:solidFill>
                <a:latin typeface="Open Sans"/>
                <a:cs typeface="Open Sans"/>
              </a:defRPr>
            </a:lvl5pPr>
          </a:lstStyle>
          <a:p>
            <a:pPr lvl="0"/>
            <a:r>
              <a:rPr lang="en-US" dirty="0"/>
              <a:t>Bulleted content here (Open Sans Light, 24 pt.)</a:t>
            </a:r>
          </a:p>
          <a:p>
            <a:pPr lvl="1"/>
            <a:r>
              <a:rPr lang="en-US" dirty="0"/>
              <a:t>Second level (Open Sans Light, 20)</a:t>
            </a:r>
          </a:p>
          <a:p>
            <a:pPr lvl="2"/>
            <a:r>
              <a:rPr lang="en-US" dirty="0"/>
              <a:t>Third level (Open Sans Light, 18)</a:t>
            </a:r>
          </a:p>
          <a:p>
            <a:pPr lvl="3"/>
            <a:r>
              <a:rPr lang="en-US" dirty="0"/>
              <a:t>Fourth level (Open Sans Light, 16)</a:t>
            </a:r>
          </a:p>
          <a:p>
            <a:pPr lvl="4"/>
            <a:r>
              <a:rPr lang="en-US" dirty="0"/>
              <a:t>Fifth level (Open Sans Light, 14)</a:t>
            </a:r>
          </a:p>
        </p:txBody>
      </p:sp>
      <p:pic>
        <p:nvPicPr>
          <p:cNvPr id="8" name="Picture 7"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064505" cy="991998"/>
          </a:xfrm>
          <a:prstGeom prst="rect">
            <a:avLst/>
          </a:prstGeom>
        </p:spPr>
        <p:txBody>
          <a:bodyPr anchor="b"/>
          <a:lstStyle>
            <a:lvl1pPr algn="l">
              <a:defRPr sz="3000" b="1" i="0">
                <a:solidFill>
                  <a:schemeClr val="tx2"/>
                </a:solidFill>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32363379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er + Graphic">
    <p:bg>
      <p:bgPr>
        <a:solidFill>
          <a:srgbClr val="4B2E83"/>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6248401" y="6354234"/>
            <a:ext cx="2540000" cy="266700"/>
          </a:xfrm>
          <a:prstGeom prst="rect">
            <a:avLst/>
          </a:prstGeom>
        </p:spPr>
      </p:pic>
      <p:sp>
        <p:nvSpPr>
          <p:cNvPr id="12" name="Chart Placeholder 11"/>
          <p:cNvSpPr>
            <a:spLocks noGrp="1"/>
          </p:cNvSpPr>
          <p:nvPr>
            <p:ph type="chart" sz="quarter" idx="12" hasCustomPrompt="1"/>
          </p:nvPr>
        </p:nvSpPr>
        <p:spPr>
          <a:xfrm>
            <a:off x="766763" y="1736725"/>
            <a:ext cx="8021637" cy="4432300"/>
          </a:xfrm>
          <a:prstGeom prst="rect">
            <a:avLst/>
          </a:prstGeom>
        </p:spPr>
        <p:txBody>
          <a:bodyPr>
            <a:normAutofit/>
          </a:bodyPr>
          <a:lstStyle>
            <a:lvl1pPr marL="0" indent="0">
              <a:buNone/>
              <a:defRPr sz="2400" b="0" i="1" baseline="0">
                <a:solidFill>
                  <a:srgbClr val="FFFFFF"/>
                </a:solidFill>
                <a:latin typeface="Open Sans Light"/>
                <a:cs typeface="Open Sans Light"/>
              </a:defRPr>
            </a:lvl1pPr>
          </a:lstStyle>
          <a:p>
            <a:r>
              <a:rPr lang="en-US" dirty="0"/>
              <a:t>Graphics can go here – </a:t>
            </a:r>
            <a:br>
              <a:rPr lang="en-US" dirty="0"/>
            </a:br>
            <a:r>
              <a:rPr lang="en-US" dirty="0"/>
              <a:t>replace this box with your image or chart</a:t>
            </a:r>
          </a:p>
        </p:txBody>
      </p:sp>
      <p:pic>
        <p:nvPicPr>
          <p:cNvPr id="8" name="Picture 7"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116644" cy="991998"/>
          </a:xfrm>
          <a:prstGeom prst="rect">
            <a:avLst/>
          </a:prstGeom>
        </p:spPr>
        <p:txBody>
          <a:bodyPr anchor="b"/>
          <a:lstStyle>
            <a:lvl1pPr algn="l">
              <a:defRPr sz="3000" b="1" i="0">
                <a:solidFill>
                  <a:schemeClr val="tx2"/>
                </a:solidFill>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382856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W Logo_Purple_2685_HE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8139" y="5949410"/>
            <a:ext cx="1371600" cy="923544"/>
          </a:xfrm>
          <a:prstGeom prst="rect">
            <a:avLst/>
          </a:prstGeom>
        </p:spPr>
      </p:pic>
      <p:pic>
        <p:nvPicPr>
          <p:cNvPr id="9" name="Picture 8" descr="Wordmark_center_Purple_HEX.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2039" y="6487457"/>
            <a:ext cx="2425295" cy="163374"/>
          </a:xfrm>
          <a:prstGeom prst="rect">
            <a:avLst/>
          </a:prstGeom>
        </p:spPr>
      </p:pic>
      <p:pic>
        <p:nvPicPr>
          <p:cNvPr id="6" name="Picture 5" descr="Bar_RtAngle_7502_RGB.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13587" y="4006085"/>
            <a:ext cx="2284303" cy="112770"/>
          </a:xfrm>
          <a:prstGeom prst="rect">
            <a:avLst/>
          </a:prstGeom>
        </p:spPr>
      </p:pic>
      <p:sp>
        <p:nvSpPr>
          <p:cNvPr id="3" name="Title 2"/>
          <p:cNvSpPr>
            <a:spLocks noGrp="1"/>
          </p:cNvSpPr>
          <p:nvPr>
            <p:ph type="title" hasCustomPrompt="1"/>
          </p:nvPr>
        </p:nvSpPr>
        <p:spPr>
          <a:xfrm>
            <a:off x="671757" y="1167124"/>
            <a:ext cx="6972300" cy="2641756"/>
          </a:xfrm>
          <a:prstGeom prst="rect">
            <a:avLst/>
          </a:prstGeom>
        </p:spPr>
        <p:txBody>
          <a:bodyPr anchor="b"/>
          <a:lstStyle>
            <a:lvl1pPr algn="l">
              <a:defRPr sz="5000" b="1" i="0">
                <a:solidFill>
                  <a:srgbClr val="4B2E83"/>
                </a:solidFill>
                <a:latin typeface="Encode Sans Normal Black" charset="0"/>
                <a:ea typeface="Encode Sans Normal Black" charset="0"/>
                <a:cs typeface="Encode Sans Normal Black" charset="0"/>
              </a:defRPr>
            </a:lvl1pPr>
          </a:lstStyle>
          <a:p>
            <a:pPr lvl="0"/>
            <a:r>
              <a:rPr lang="en-US" dirty="0"/>
              <a:t>TITLE HERE</a:t>
            </a:r>
            <a:br>
              <a:rPr lang="en-US" dirty="0"/>
            </a:br>
            <a:r>
              <a:rPr lang="en-US" dirty="0"/>
              <a:t>ENCODE NORMAL</a:t>
            </a:r>
            <a:br>
              <a:rPr lang="en-US" dirty="0"/>
            </a:br>
            <a:r>
              <a:rPr lang="en-US" dirty="0"/>
              <a:t>BLACK, 50 PT. </a:t>
            </a:r>
          </a:p>
        </p:txBody>
      </p:sp>
    </p:spTree>
    <p:extLst>
      <p:ext uri="{BB962C8B-B14F-4D97-AF65-F5344CB8AC3E}">
        <p14:creationId xmlns:p14="http://schemas.microsoft.com/office/powerpoint/2010/main" val="3397191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er + Subheader + Content">
    <p:spTree>
      <p:nvGrpSpPr>
        <p:cNvPr id="1" name=""/>
        <p:cNvGrpSpPr/>
        <p:nvPr/>
      </p:nvGrpSpPr>
      <p:grpSpPr>
        <a:xfrm>
          <a:off x="0" y="0"/>
          <a:ext cx="0" cy="0"/>
          <a:chOff x="0" y="0"/>
          <a:chExt cx="0" cy="0"/>
        </a:xfrm>
      </p:grpSpPr>
      <p:sp>
        <p:nvSpPr>
          <p:cNvPr id="4" name="Text Placeholder 9"/>
          <p:cNvSpPr>
            <a:spLocks noGrp="1"/>
          </p:cNvSpPr>
          <p:nvPr>
            <p:ph type="body" sz="quarter" idx="11" hasCustomPrompt="1"/>
          </p:nvPr>
        </p:nvSpPr>
        <p:spPr>
          <a:xfrm>
            <a:off x="659305" y="2320239"/>
            <a:ext cx="8197114" cy="3810086"/>
          </a:xfrm>
          <a:prstGeom prst="rect">
            <a:avLst/>
          </a:prstGeom>
        </p:spPr>
        <p:txBody>
          <a:bodyPr/>
          <a:lstStyle>
            <a:lvl1pPr marL="342900" indent="-342900">
              <a:buFont typeface="Lucida Grande"/>
              <a:buChar char="&gt;"/>
              <a:defRPr sz="2400" b="1" i="0" baseline="0">
                <a:solidFill>
                  <a:srgbClr val="4B2E83"/>
                </a:solidFill>
                <a:latin typeface="Open Sans"/>
                <a:cs typeface="Open Sans"/>
              </a:defRPr>
            </a:lvl1pPr>
            <a:lvl2pPr>
              <a:defRPr sz="2000" b="1" i="0" baseline="0">
                <a:solidFill>
                  <a:srgbClr val="4B2E83"/>
                </a:solidFill>
                <a:latin typeface="Open Sans"/>
                <a:cs typeface="Open Sans"/>
              </a:defRPr>
            </a:lvl2pPr>
            <a:lvl3pPr marL="1143000" indent="-228600">
              <a:buSzPct val="100000"/>
              <a:buFont typeface="Lucida Grande"/>
              <a:buChar char="&gt;"/>
              <a:defRPr sz="1800" b="1" i="0" baseline="0">
                <a:solidFill>
                  <a:srgbClr val="4B2E83"/>
                </a:solidFill>
                <a:latin typeface="Open Sans"/>
                <a:cs typeface="Open Sans"/>
              </a:defRPr>
            </a:lvl3pPr>
            <a:lvl4pPr>
              <a:defRPr sz="1600" b="1" i="0" baseline="0">
                <a:solidFill>
                  <a:srgbClr val="4B2E83"/>
                </a:solidFill>
                <a:latin typeface="Open Sans"/>
                <a:cs typeface="Open Sans"/>
              </a:defRPr>
            </a:lvl4pPr>
            <a:lvl5pPr marL="2057400" indent="-228600">
              <a:buFont typeface="Lucida Grande"/>
              <a:buChar char="&gt;"/>
              <a:defRPr sz="1400" b="1" i="0" baseline="0">
                <a:solidFill>
                  <a:srgbClr val="4B2E83"/>
                </a:solidFill>
                <a:latin typeface="Open Sans"/>
                <a:cs typeface="Open Sans"/>
              </a:defRPr>
            </a:lvl5pPr>
          </a:lstStyle>
          <a:p>
            <a:pPr lvl="0"/>
            <a:r>
              <a:rPr lang="en-US" dirty="0"/>
              <a:t>Content here (Open Sans Bold, 24 pt.)</a:t>
            </a:r>
          </a:p>
          <a:p>
            <a:pPr lvl="1"/>
            <a:r>
              <a:rPr lang="en-US" dirty="0"/>
              <a:t>Second level (Open Sans Bold, 20)</a:t>
            </a:r>
          </a:p>
          <a:p>
            <a:pPr lvl="2"/>
            <a:r>
              <a:rPr lang="en-US" dirty="0"/>
              <a:t>Third level (Open Sans Bold, 18)</a:t>
            </a:r>
          </a:p>
          <a:p>
            <a:pPr lvl="3"/>
            <a:r>
              <a:rPr lang="en-US" dirty="0"/>
              <a:t>Fourth level (Open Sans Bold, 16)</a:t>
            </a:r>
          </a:p>
          <a:p>
            <a:pPr lvl="4"/>
            <a:r>
              <a:rPr lang="en-US" dirty="0"/>
              <a:t>Fifth level (Open Sans Bold, 14)</a:t>
            </a:r>
          </a:p>
        </p:txBody>
      </p:sp>
      <p:sp>
        <p:nvSpPr>
          <p:cNvPr id="6" name="Text Placeholder 5"/>
          <p:cNvSpPr>
            <a:spLocks noGrp="1"/>
          </p:cNvSpPr>
          <p:nvPr>
            <p:ph type="body" sz="quarter" idx="12" hasCustomPrompt="1"/>
          </p:nvPr>
        </p:nvSpPr>
        <p:spPr>
          <a:xfrm>
            <a:off x="671757" y="1730667"/>
            <a:ext cx="8184662" cy="411171"/>
          </a:xfrm>
          <a:prstGeom prst="rect">
            <a:avLst/>
          </a:prstGeom>
        </p:spPr>
        <p:txBody>
          <a:bodyPr>
            <a:noAutofit/>
          </a:bodyPr>
          <a:lstStyle>
            <a:lvl1pPr marL="0" indent="0">
              <a:lnSpc>
                <a:spcPct val="90000"/>
              </a:lnSpc>
              <a:buNone/>
              <a:defRPr sz="2400" b="0" i="0" baseline="0">
                <a:solidFill>
                  <a:srgbClr val="4B2E83"/>
                </a:solidFill>
                <a:latin typeface="Uni Sans Regular"/>
                <a:cs typeface="Uni Sans Regular"/>
              </a:defRPr>
            </a:lvl1pPr>
            <a:lvl2pPr marL="457200" indent="0">
              <a:buNone/>
              <a:defRPr b="0" i="0">
                <a:solidFill>
                  <a:srgbClr val="E8D3A2"/>
                </a:solidFill>
                <a:latin typeface="Encode Sans Normal Black"/>
                <a:cs typeface="Encode Sans Normal Black"/>
              </a:defRPr>
            </a:lvl2pPr>
            <a:lvl3pPr marL="914400" indent="0">
              <a:buNone/>
              <a:defRPr b="0" i="0">
                <a:solidFill>
                  <a:srgbClr val="E8D3A2"/>
                </a:solidFill>
                <a:latin typeface="Encode Sans Normal Black"/>
                <a:cs typeface="Encode Sans Normal Black"/>
              </a:defRPr>
            </a:lvl3pPr>
            <a:lvl4pPr marL="1371600" indent="0">
              <a:buNone/>
              <a:defRPr b="0" i="0">
                <a:solidFill>
                  <a:srgbClr val="E8D3A2"/>
                </a:solidFill>
                <a:latin typeface="Encode Sans Normal Black"/>
                <a:cs typeface="Encode Sans Normal Black"/>
              </a:defRPr>
            </a:lvl4pPr>
            <a:lvl5pPr marL="1828800" indent="0">
              <a:buNone/>
              <a:defRPr b="0" i="0">
                <a:solidFill>
                  <a:srgbClr val="E8D3A2"/>
                </a:solidFill>
                <a:latin typeface="Encode Sans Normal Black"/>
                <a:cs typeface="Encode Sans Normal Black"/>
              </a:defRPr>
            </a:lvl5pPr>
          </a:lstStyle>
          <a:p>
            <a:pPr lvl="0"/>
            <a:r>
              <a:rPr lang="en-US" dirty="0"/>
              <a:t>SUB-HEADER HERE (UNI SANS LIGHT, 24 PT.)</a:t>
            </a:r>
          </a:p>
        </p:txBody>
      </p:sp>
      <p:pic>
        <p:nvPicPr>
          <p:cNvPr id="9" name="Picture 8" descr="Wordmark_center_Purple_HE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382155" y="6487457"/>
            <a:ext cx="2425295" cy="163374"/>
          </a:xfrm>
          <a:prstGeom prst="rect">
            <a:avLst/>
          </a:prstGeom>
        </p:spPr>
      </p:pic>
      <p:pic>
        <p:nvPicPr>
          <p:cNvPr id="8" name="Picture 7"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184663" cy="991998"/>
          </a:xfrm>
          <a:prstGeom prst="rect">
            <a:avLst/>
          </a:prstGeom>
        </p:spPr>
        <p:txBody>
          <a:bodyPr anchor="b"/>
          <a:lstStyle>
            <a:lvl1pPr algn="l">
              <a:defRPr sz="3000" b="1" i="0">
                <a:solidFill>
                  <a:srgbClr val="4B2E83"/>
                </a:solidFill>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307287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er + Content">
    <p:spTree>
      <p:nvGrpSpPr>
        <p:cNvPr id="1" name=""/>
        <p:cNvGrpSpPr/>
        <p:nvPr/>
      </p:nvGrpSpPr>
      <p:grpSpPr>
        <a:xfrm>
          <a:off x="0" y="0"/>
          <a:ext cx="0" cy="0"/>
          <a:chOff x="0" y="0"/>
          <a:chExt cx="0" cy="0"/>
        </a:xfrm>
      </p:grpSpPr>
      <p:sp>
        <p:nvSpPr>
          <p:cNvPr id="6" name="Text Placeholder 9"/>
          <p:cNvSpPr>
            <a:spLocks noGrp="1"/>
          </p:cNvSpPr>
          <p:nvPr>
            <p:ph type="body" sz="quarter" idx="11" hasCustomPrompt="1"/>
          </p:nvPr>
        </p:nvSpPr>
        <p:spPr>
          <a:xfrm>
            <a:off x="659305" y="1736725"/>
            <a:ext cx="8196210" cy="4015497"/>
          </a:xfrm>
          <a:prstGeom prst="rect">
            <a:avLst/>
          </a:prstGeom>
        </p:spPr>
        <p:txBody>
          <a:bodyPr/>
          <a:lstStyle>
            <a:lvl1pPr marL="342900" indent="-342900">
              <a:buFont typeface="Lucida Grande"/>
              <a:buChar char="&gt;"/>
              <a:defRPr sz="2400" b="1" i="0" baseline="0">
                <a:solidFill>
                  <a:srgbClr val="4B2E83"/>
                </a:solidFill>
                <a:latin typeface="Open Sans"/>
                <a:cs typeface="Open Sans"/>
              </a:defRPr>
            </a:lvl1pPr>
            <a:lvl2pPr>
              <a:defRPr sz="2000" b="1" i="0" baseline="0">
                <a:solidFill>
                  <a:srgbClr val="4B2E83"/>
                </a:solidFill>
                <a:latin typeface="Open Sans"/>
                <a:cs typeface="Open Sans"/>
              </a:defRPr>
            </a:lvl2pPr>
            <a:lvl3pPr marL="1143000" indent="-228600">
              <a:buSzPct val="100000"/>
              <a:buFont typeface="Lucida Grande"/>
              <a:buChar char="&gt;"/>
              <a:defRPr sz="1800" b="1" i="0" baseline="0">
                <a:solidFill>
                  <a:srgbClr val="4B2E83"/>
                </a:solidFill>
                <a:latin typeface="Open Sans"/>
                <a:cs typeface="Open Sans"/>
              </a:defRPr>
            </a:lvl3pPr>
            <a:lvl4pPr>
              <a:defRPr sz="1600" b="1" i="0" baseline="0">
                <a:solidFill>
                  <a:srgbClr val="4B2E83"/>
                </a:solidFill>
                <a:latin typeface="Open Sans"/>
                <a:cs typeface="Open Sans"/>
              </a:defRPr>
            </a:lvl4pPr>
            <a:lvl5pPr marL="2057400" indent="-228600">
              <a:buFont typeface="Lucida Grande"/>
              <a:buChar char="&gt;"/>
              <a:defRPr sz="1400" b="1" i="0" baseline="0">
                <a:solidFill>
                  <a:srgbClr val="4B2E83"/>
                </a:solidFill>
                <a:latin typeface="Open Sans"/>
                <a:cs typeface="Open Sans"/>
              </a:defRPr>
            </a:lvl5pPr>
          </a:lstStyle>
          <a:p>
            <a:pPr lvl="0"/>
            <a:r>
              <a:rPr lang="en-US" dirty="0"/>
              <a:t>Content here (Open Sans Bold, 24 pt.)</a:t>
            </a:r>
          </a:p>
          <a:p>
            <a:pPr lvl="1"/>
            <a:r>
              <a:rPr lang="en-US" dirty="0"/>
              <a:t>Second level (Open Sans Bold, 20)</a:t>
            </a:r>
          </a:p>
          <a:p>
            <a:pPr lvl="2"/>
            <a:r>
              <a:rPr lang="en-US" dirty="0"/>
              <a:t>Third level (Open Sans Bold, 18)</a:t>
            </a:r>
          </a:p>
          <a:p>
            <a:pPr lvl="3"/>
            <a:r>
              <a:rPr lang="en-US" dirty="0"/>
              <a:t>Fourth level (Open Sans Bold, 16)</a:t>
            </a:r>
          </a:p>
          <a:p>
            <a:pPr lvl="4"/>
            <a:r>
              <a:rPr lang="en-US" dirty="0"/>
              <a:t>Fifth level (Open Sans Bold, 14)</a:t>
            </a:r>
          </a:p>
        </p:txBody>
      </p:sp>
      <p:pic>
        <p:nvPicPr>
          <p:cNvPr id="9" name="Picture 8" descr="W Logo_Purple_2685_HE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8139" y="5949410"/>
            <a:ext cx="1371600" cy="923544"/>
          </a:xfrm>
          <a:prstGeom prst="rect">
            <a:avLst/>
          </a:prstGeom>
        </p:spPr>
      </p:pic>
      <p:pic>
        <p:nvPicPr>
          <p:cNvPr id="7" name="Picture 6"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183759" cy="991998"/>
          </a:xfrm>
          <a:prstGeom prst="rect">
            <a:avLst/>
          </a:prstGeom>
        </p:spPr>
        <p:txBody>
          <a:bodyPr anchor="b"/>
          <a:lstStyle>
            <a:lvl1pPr algn="l">
              <a:defRPr sz="3000" b="1" i="0">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1450220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er + Graphic">
    <p:spTree>
      <p:nvGrpSpPr>
        <p:cNvPr id="1" name=""/>
        <p:cNvGrpSpPr/>
        <p:nvPr/>
      </p:nvGrpSpPr>
      <p:grpSpPr>
        <a:xfrm>
          <a:off x="0" y="0"/>
          <a:ext cx="0" cy="0"/>
          <a:chOff x="0" y="0"/>
          <a:chExt cx="0" cy="0"/>
        </a:xfrm>
      </p:grpSpPr>
      <p:sp>
        <p:nvSpPr>
          <p:cNvPr id="12" name="Chart Placeholder 11"/>
          <p:cNvSpPr>
            <a:spLocks noGrp="1"/>
          </p:cNvSpPr>
          <p:nvPr>
            <p:ph type="chart" sz="quarter" idx="12" hasCustomPrompt="1"/>
          </p:nvPr>
        </p:nvSpPr>
        <p:spPr>
          <a:xfrm>
            <a:off x="766763" y="1736725"/>
            <a:ext cx="8021637" cy="4432300"/>
          </a:xfrm>
          <a:prstGeom prst="rect">
            <a:avLst/>
          </a:prstGeom>
        </p:spPr>
        <p:txBody>
          <a:bodyPr>
            <a:normAutofit/>
          </a:bodyPr>
          <a:lstStyle>
            <a:lvl1pPr marL="0" indent="0">
              <a:buNone/>
              <a:defRPr sz="2400" b="0" i="1" baseline="0">
                <a:solidFill>
                  <a:srgbClr val="999999"/>
                </a:solidFill>
                <a:latin typeface="Open Sans Light"/>
                <a:cs typeface="Open Sans Light"/>
              </a:defRPr>
            </a:lvl1pPr>
          </a:lstStyle>
          <a:p>
            <a:r>
              <a:rPr lang="en-US" dirty="0"/>
              <a:t>Graphics can go here – </a:t>
            </a:r>
            <a:br>
              <a:rPr lang="en-US" dirty="0"/>
            </a:br>
            <a:r>
              <a:rPr lang="en-US" dirty="0"/>
              <a:t>replace this box with your image or chart</a:t>
            </a:r>
          </a:p>
        </p:txBody>
      </p:sp>
      <p:pic>
        <p:nvPicPr>
          <p:cNvPr id="7" name="Picture 6" descr="Wordmark_center_Purple_HEX.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363105" y="6487457"/>
            <a:ext cx="2425295" cy="163374"/>
          </a:xfrm>
          <a:prstGeom prst="rect">
            <a:avLst/>
          </a:prstGeom>
        </p:spPr>
      </p:pic>
      <p:pic>
        <p:nvPicPr>
          <p:cNvPr id="6" name="Picture 5" descr="Bar_RtAngle_7502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84225" y="1437805"/>
            <a:ext cx="1358184" cy="67050"/>
          </a:xfrm>
          <a:prstGeom prst="rect">
            <a:avLst/>
          </a:prstGeom>
        </p:spPr>
      </p:pic>
      <p:sp>
        <p:nvSpPr>
          <p:cNvPr id="2" name="Title 1"/>
          <p:cNvSpPr>
            <a:spLocks noGrp="1"/>
          </p:cNvSpPr>
          <p:nvPr>
            <p:ph type="title" hasCustomPrompt="1"/>
          </p:nvPr>
        </p:nvSpPr>
        <p:spPr>
          <a:xfrm>
            <a:off x="671756" y="371511"/>
            <a:ext cx="8116644" cy="991998"/>
          </a:xfrm>
          <a:prstGeom prst="rect">
            <a:avLst/>
          </a:prstGeom>
        </p:spPr>
        <p:txBody>
          <a:bodyPr anchor="b"/>
          <a:lstStyle>
            <a:lvl1pPr algn="l">
              <a:defRPr sz="3000" b="1" i="0">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2489552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Slide">
    <p:bg>
      <p:bgPr>
        <a:solidFill>
          <a:srgbClr val="4B2E83"/>
        </a:solidFill>
        <a:effectLst/>
      </p:bgPr>
    </p:bg>
    <p:spTree>
      <p:nvGrpSpPr>
        <p:cNvPr id="1" name=""/>
        <p:cNvGrpSpPr/>
        <p:nvPr/>
      </p:nvGrpSpPr>
      <p:grpSpPr>
        <a:xfrm>
          <a:off x="0" y="0"/>
          <a:ext cx="0" cy="0"/>
          <a:chOff x="0" y="0"/>
          <a:chExt cx="0" cy="0"/>
        </a:xfrm>
      </p:grpSpPr>
      <p:pic>
        <p:nvPicPr>
          <p:cNvPr id="5" name="Picture 4" descr="UW_W Logo_Whit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5815" y="5945854"/>
            <a:ext cx="1371600" cy="923544"/>
          </a:xfrm>
          <a:prstGeom prst="rect">
            <a:avLst/>
          </a:prstGeom>
        </p:spPr>
      </p:pic>
      <p:pic>
        <p:nvPicPr>
          <p:cNvPr id="9" name="Picture 8"/>
          <p:cNvPicPr>
            <a:picLocks noChangeAspect="1"/>
          </p:cNvPicPr>
          <p:nvPr userDrawn="1"/>
        </p:nvPicPr>
        <p:blipFill>
          <a:blip r:embed="rId3"/>
          <a:stretch>
            <a:fillRect/>
          </a:stretch>
        </p:blipFill>
        <p:spPr>
          <a:xfrm>
            <a:off x="677334" y="6354234"/>
            <a:ext cx="2540000" cy="266700"/>
          </a:xfrm>
          <a:prstGeom prst="rect">
            <a:avLst/>
          </a:prstGeom>
        </p:spPr>
      </p:pic>
      <p:pic>
        <p:nvPicPr>
          <p:cNvPr id="2" name="Picture 1" descr="Bar_RtAngle_7502_RGB.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13587" y="4006085"/>
            <a:ext cx="2284303" cy="112770"/>
          </a:xfrm>
          <a:prstGeom prst="rect">
            <a:avLst/>
          </a:prstGeom>
        </p:spPr>
      </p:pic>
      <p:sp>
        <p:nvSpPr>
          <p:cNvPr id="3" name="Title 2"/>
          <p:cNvSpPr>
            <a:spLocks noGrp="1"/>
          </p:cNvSpPr>
          <p:nvPr>
            <p:ph type="title" hasCustomPrompt="1"/>
          </p:nvPr>
        </p:nvSpPr>
        <p:spPr>
          <a:xfrm>
            <a:off x="671757" y="1179824"/>
            <a:ext cx="6972300" cy="2641756"/>
          </a:xfrm>
          <a:prstGeom prst="rect">
            <a:avLst/>
          </a:prstGeom>
        </p:spPr>
        <p:txBody>
          <a:bodyPr anchor="b"/>
          <a:lstStyle>
            <a:lvl1pPr algn="l">
              <a:defRPr sz="5000" b="1" i="0">
                <a:solidFill>
                  <a:schemeClr val="tx2"/>
                </a:solidFill>
                <a:latin typeface="Encode Sans Normal Black" charset="0"/>
                <a:ea typeface="Encode Sans Normal Black" charset="0"/>
                <a:cs typeface="Encode Sans Normal Black" charset="0"/>
              </a:defRPr>
            </a:lvl1pPr>
          </a:lstStyle>
          <a:p>
            <a:pPr lvl="0"/>
            <a:r>
              <a:rPr lang="en-US" dirty="0"/>
              <a:t>TITLE HERE</a:t>
            </a:r>
            <a:br>
              <a:rPr lang="en-US" dirty="0"/>
            </a:br>
            <a:r>
              <a:rPr lang="en-US" dirty="0"/>
              <a:t>ENCODE NORMAL</a:t>
            </a:r>
            <a:br>
              <a:rPr lang="en-US" dirty="0"/>
            </a:br>
            <a:r>
              <a:rPr lang="en-US" dirty="0"/>
              <a:t>BLACK, 50 PT. </a:t>
            </a:r>
          </a:p>
        </p:txBody>
      </p:sp>
    </p:spTree>
    <p:extLst>
      <p:ext uri="{BB962C8B-B14F-4D97-AF65-F5344CB8AC3E}">
        <p14:creationId xmlns:p14="http://schemas.microsoft.com/office/powerpoint/2010/main" val="769333146"/>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theme" Target="../theme/theme2.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4B2E8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3703096"/>
      </p:ext>
    </p:extLst>
  </p:cSld>
  <p:clrMap bg1="dk1" tx1="lt1" bg2="dk2" tx2="lt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9868176"/>
      </p:ext>
    </p:extLst>
  </p:cSld>
  <p:clrMap bg1="lt1" tx1="dk1" bg2="lt2" tx2="dk2" accent1="accent1" accent2="accent2" accent3="accent3" accent4="accent4" accent5="accent5" accent6="accent6" hlink="hlink" folHlink="folHlink"/>
  <p:sldLayoutIdLst>
    <p:sldLayoutId id="2147483653" r:id="rId1"/>
    <p:sldLayoutId id="2147483663" r:id="rId2"/>
    <p:sldLayoutId id="2147483664" r:id="rId3"/>
    <p:sldLayoutId id="2147483665" r:id="rId4"/>
    <p:sldLayoutId id="2147483666" r:id="rId5"/>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hyperlink" Target="https://gist.github.com/hellerbarde/2843375"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7.jpeg"/></Relationships>
</file>

<file path=ppt/slides/_rels/slide2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9.png"/></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hyperlink" Target="https://www.youtube.com/watch?v=9FnO3igOkOk" TargetMode="External"/><Relationship Id="rId2" Type="http://schemas.openxmlformats.org/officeDocument/2006/relationships/hyperlink" Target="https://www.imdb.com/title/tt0104257/" TargetMode="Externa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9.png"/></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hyperlink" Target="https://medium.com/basecs/hashing-out-hash-functions-ea5dd8beb4dd" TargetMode="Externa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0B201EC-50D5-C74A-A62E-936CE7677D9A}"/>
              </a:ext>
            </a:extLst>
          </p:cNvPr>
          <p:cNvPicPr>
            <a:picLocks noChangeAspect="1"/>
          </p:cNvPicPr>
          <p:nvPr/>
        </p:nvPicPr>
        <p:blipFill>
          <a:blip r:embed="rId2"/>
          <a:stretch>
            <a:fillRect/>
          </a:stretch>
        </p:blipFill>
        <p:spPr>
          <a:xfrm>
            <a:off x="2374900" y="2774950"/>
            <a:ext cx="4394200" cy="1308100"/>
          </a:xfrm>
          <a:prstGeom prst="rect">
            <a:avLst/>
          </a:prstGeom>
        </p:spPr>
      </p:pic>
      <p:pic>
        <p:nvPicPr>
          <p:cNvPr id="9" name="Picture 8">
            <a:extLst>
              <a:ext uri="{FF2B5EF4-FFF2-40B4-BE49-F238E27FC236}">
                <a16:creationId xmlns:a16="http://schemas.microsoft.com/office/drawing/2014/main" id="{35C14843-62F5-F548-A2A4-AD4881F89907}"/>
              </a:ext>
            </a:extLst>
          </p:cNvPr>
          <p:cNvPicPr>
            <a:picLocks noChangeAspect="1"/>
          </p:cNvPicPr>
          <p:nvPr/>
        </p:nvPicPr>
        <p:blipFill>
          <a:blip r:embed="rId2"/>
          <a:stretch>
            <a:fillRect/>
          </a:stretch>
        </p:blipFill>
        <p:spPr>
          <a:xfrm>
            <a:off x="395180" y="558152"/>
            <a:ext cx="4394200" cy="1308100"/>
          </a:xfrm>
          <a:prstGeom prst="rect">
            <a:avLst/>
          </a:prstGeom>
        </p:spPr>
      </p:pic>
      <p:pic>
        <p:nvPicPr>
          <p:cNvPr id="7" name="Picture 6" descr="Diagram&#10;&#10;Description automatically generated with medium confidence">
            <a:extLst>
              <a:ext uri="{FF2B5EF4-FFF2-40B4-BE49-F238E27FC236}">
                <a16:creationId xmlns:a16="http://schemas.microsoft.com/office/drawing/2014/main" id="{D4F84CDB-8FF0-5B4F-B63B-9276E69A6E50}"/>
              </a:ext>
            </a:extLst>
          </p:cNvPr>
          <p:cNvPicPr>
            <a:picLocks noChangeAspect="1"/>
          </p:cNvPicPr>
          <p:nvPr/>
        </p:nvPicPr>
        <p:blipFill>
          <a:blip r:embed="rId3"/>
          <a:stretch>
            <a:fillRect/>
          </a:stretch>
        </p:blipFill>
        <p:spPr>
          <a:xfrm>
            <a:off x="648068" y="558152"/>
            <a:ext cx="7510509" cy="5250064"/>
          </a:xfrm>
          <a:prstGeom prst="rect">
            <a:avLst/>
          </a:prstGeom>
        </p:spPr>
      </p:pic>
    </p:spTree>
    <p:extLst>
      <p:ext uri="{BB962C8B-B14F-4D97-AF65-F5344CB8AC3E}">
        <p14:creationId xmlns:p14="http://schemas.microsoft.com/office/powerpoint/2010/main" val="553818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rotWithShape="1">
          <a:blip r:embed="rId2"/>
          <a:srcRect l="60737" t="3901"/>
          <a:stretch/>
        </p:blipFill>
        <p:spPr>
          <a:xfrm>
            <a:off x="5886118" y="644114"/>
            <a:ext cx="2106706" cy="5280211"/>
          </a:xfrm>
          <a:prstGeom prst="rect">
            <a:avLst/>
          </a:prstGeom>
        </p:spPr>
      </p:pic>
      <p:sp>
        <p:nvSpPr>
          <p:cNvPr id="2" name="TextBox 1">
            <a:extLst>
              <a:ext uri="{FF2B5EF4-FFF2-40B4-BE49-F238E27FC236}">
                <a16:creationId xmlns:a16="http://schemas.microsoft.com/office/drawing/2014/main" id="{262CB9D2-E765-A541-91B5-7C1F6BD97F74}"/>
              </a:ext>
            </a:extLst>
          </p:cNvPr>
          <p:cNvSpPr txBox="1"/>
          <p:nvPr/>
        </p:nvSpPr>
        <p:spPr>
          <a:xfrm>
            <a:off x="661174" y="1703294"/>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6" name="TextBox 5">
            <a:extLst>
              <a:ext uri="{FF2B5EF4-FFF2-40B4-BE49-F238E27FC236}">
                <a16:creationId xmlns:a16="http://schemas.microsoft.com/office/drawing/2014/main" id="{DC75F1D8-FDA2-9647-84EE-937E9B41993F}"/>
              </a:ext>
            </a:extLst>
          </p:cNvPr>
          <p:cNvSpPr txBox="1"/>
          <p:nvPr/>
        </p:nvSpPr>
        <p:spPr>
          <a:xfrm>
            <a:off x="661174" y="3204010"/>
            <a:ext cx="3412794" cy="646331"/>
          </a:xfrm>
          <a:prstGeom prst="rect">
            <a:avLst/>
          </a:prstGeom>
          <a:noFill/>
        </p:spPr>
        <p:txBody>
          <a:bodyPr wrap="none" rtlCol="0">
            <a:spAutoFit/>
          </a:bodyPr>
          <a:lstStyle/>
          <a:p>
            <a:r>
              <a:rPr lang="en-US" altLang="zh-CN" dirty="0"/>
              <a:t>Each</a:t>
            </a:r>
            <a:r>
              <a:rPr lang="zh-CN" altLang="en-US" dirty="0"/>
              <a:t> </a:t>
            </a:r>
            <a:r>
              <a:rPr lang="en-US" altLang="zh-CN" dirty="0"/>
              <a:t>comparison</a:t>
            </a:r>
            <a:r>
              <a:rPr lang="zh-CN" altLang="en-US" dirty="0"/>
              <a:t> </a:t>
            </a:r>
            <a:r>
              <a:rPr lang="en-US" altLang="zh-CN" dirty="0"/>
              <a:t>takes</a:t>
            </a:r>
            <a:r>
              <a:rPr lang="zh-CN" altLang="en-US" dirty="0"/>
              <a:t> </a:t>
            </a:r>
            <a:r>
              <a:rPr lang="en-US" altLang="zh-CN" sz="3600" dirty="0">
                <a:solidFill>
                  <a:srgbClr val="00B050"/>
                </a:solidFill>
              </a:rPr>
              <a:t>1</a:t>
            </a:r>
            <a:r>
              <a:rPr lang="zh-CN" altLang="en-US" dirty="0"/>
              <a:t> </a:t>
            </a:r>
            <a:r>
              <a:rPr lang="en-US" altLang="zh-CN" dirty="0"/>
              <a:t>seconds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661174" y="4937772"/>
            <a:ext cx="5344412"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10,000</a:t>
            </a:r>
            <a:r>
              <a:rPr lang="zh-CN" altLang="en-US" sz="3600" dirty="0">
                <a:solidFill>
                  <a:srgbClr val="00B050"/>
                </a:solidFill>
              </a:rPr>
              <a:t> </a:t>
            </a:r>
            <a:r>
              <a:rPr lang="en-US" altLang="zh-CN" sz="3600" dirty="0">
                <a:solidFill>
                  <a:srgbClr val="00B050"/>
                </a:solidFill>
              </a:rPr>
              <a:t>seconds</a:t>
            </a:r>
            <a:r>
              <a:rPr lang="zh-CN" altLang="en-US" sz="3600" dirty="0">
                <a:solidFill>
                  <a:srgbClr val="00B050"/>
                </a:solidFill>
              </a:rPr>
              <a:t> </a:t>
            </a:r>
            <a:r>
              <a:rPr lang="en-US" altLang="zh-CN" dirty="0"/>
              <a:t>(2.8</a:t>
            </a:r>
            <a:r>
              <a:rPr lang="zh-CN" altLang="en-US" dirty="0"/>
              <a:t> </a:t>
            </a:r>
            <a:r>
              <a:rPr lang="en-US" altLang="zh-CN" dirty="0"/>
              <a:t>hours)</a:t>
            </a:r>
            <a:endParaRPr lang="en-US" dirty="0"/>
          </a:p>
        </p:txBody>
      </p:sp>
    </p:spTree>
    <p:extLst>
      <p:ext uri="{BB962C8B-B14F-4D97-AF65-F5344CB8AC3E}">
        <p14:creationId xmlns:p14="http://schemas.microsoft.com/office/powerpoint/2010/main" val="2184337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rotWithShape="1">
          <a:blip r:embed="rId2"/>
          <a:srcRect l="60737" t="3901"/>
          <a:stretch/>
        </p:blipFill>
        <p:spPr>
          <a:xfrm>
            <a:off x="5886118" y="644114"/>
            <a:ext cx="2106706" cy="5280211"/>
          </a:xfrm>
          <a:prstGeom prst="rect">
            <a:avLst/>
          </a:prstGeom>
        </p:spPr>
      </p:pic>
      <p:sp>
        <p:nvSpPr>
          <p:cNvPr id="2" name="TextBox 1">
            <a:extLst>
              <a:ext uri="{FF2B5EF4-FFF2-40B4-BE49-F238E27FC236}">
                <a16:creationId xmlns:a16="http://schemas.microsoft.com/office/drawing/2014/main" id="{262CB9D2-E765-A541-91B5-7C1F6BD97F74}"/>
              </a:ext>
            </a:extLst>
          </p:cNvPr>
          <p:cNvSpPr txBox="1"/>
          <p:nvPr/>
        </p:nvSpPr>
        <p:spPr>
          <a:xfrm>
            <a:off x="661174" y="2337129"/>
            <a:ext cx="3911264"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249</a:t>
            </a:r>
            <a:r>
              <a:rPr lang="zh-CN" altLang="en-US" sz="3600" dirty="0">
                <a:solidFill>
                  <a:srgbClr val="C00000"/>
                </a:solidFill>
              </a:rPr>
              <a:t> </a:t>
            </a:r>
            <a:r>
              <a:rPr lang="en-US" altLang="zh-CN" sz="3600" dirty="0">
                <a:solidFill>
                  <a:srgbClr val="C00000"/>
                </a:solidFill>
              </a:rPr>
              <a:t>million</a:t>
            </a:r>
            <a:r>
              <a:rPr lang="zh-CN" altLang="en-US" dirty="0"/>
              <a:t> </a:t>
            </a:r>
            <a:r>
              <a:rPr lang="en-US" altLang="zh-CN" dirty="0"/>
              <a:t>users</a:t>
            </a:r>
            <a:endParaRPr lang="en-US" dirty="0"/>
          </a:p>
        </p:txBody>
      </p:sp>
      <p:sp>
        <p:nvSpPr>
          <p:cNvPr id="6" name="TextBox 5">
            <a:extLst>
              <a:ext uri="{FF2B5EF4-FFF2-40B4-BE49-F238E27FC236}">
                <a16:creationId xmlns:a16="http://schemas.microsoft.com/office/drawing/2014/main" id="{DC75F1D8-FDA2-9647-84EE-937E9B41993F}"/>
              </a:ext>
            </a:extLst>
          </p:cNvPr>
          <p:cNvSpPr txBox="1"/>
          <p:nvPr/>
        </p:nvSpPr>
        <p:spPr>
          <a:xfrm>
            <a:off x="661174" y="3204010"/>
            <a:ext cx="3412794" cy="646331"/>
          </a:xfrm>
          <a:prstGeom prst="rect">
            <a:avLst/>
          </a:prstGeom>
          <a:noFill/>
        </p:spPr>
        <p:txBody>
          <a:bodyPr wrap="none" rtlCol="0">
            <a:spAutoFit/>
          </a:bodyPr>
          <a:lstStyle/>
          <a:p>
            <a:r>
              <a:rPr lang="en-US" altLang="zh-CN" dirty="0"/>
              <a:t>Each</a:t>
            </a:r>
            <a:r>
              <a:rPr lang="zh-CN" altLang="en-US" dirty="0"/>
              <a:t> </a:t>
            </a:r>
            <a:r>
              <a:rPr lang="en-US" altLang="zh-CN" dirty="0"/>
              <a:t>comparison</a:t>
            </a:r>
            <a:r>
              <a:rPr lang="zh-CN" altLang="en-US" dirty="0"/>
              <a:t> </a:t>
            </a:r>
            <a:r>
              <a:rPr lang="en-US" altLang="zh-CN" dirty="0"/>
              <a:t>takes</a:t>
            </a:r>
            <a:r>
              <a:rPr lang="zh-CN" altLang="en-US" dirty="0"/>
              <a:t> </a:t>
            </a:r>
            <a:r>
              <a:rPr lang="en-US" altLang="zh-CN" sz="3600" dirty="0">
                <a:solidFill>
                  <a:srgbClr val="00B050"/>
                </a:solidFill>
              </a:rPr>
              <a:t>1</a:t>
            </a:r>
            <a:r>
              <a:rPr lang="zh-CN" altLang="en-US" dirty="0"/>
              <a:t> </a:t>
            </a:r>
            <a:r>
              <a:rPr lang="en-US" altLang="zh-CN" dirty="0"/>
              <a:t>seconds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661174" y="4937772"/>
            <a:ext cx="3308213"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How</a:t>
            </a:r>
            <a:r>
              <a:rPr lang="zh-CN" altLang="en-US" sz="3600" dirty="0">
                <a:solidFill>
                  <a:srgbClr val="00B050"/>
                </a:solidFill>
              </a:rPr>
              <a:t> </a:t>
            </a:r>
            <a:r>
              <a:rPr lang="en-US" altLang="zh-CN" sz="3600" dirty="0">
                <a:solidFill>
                  <a:srgbClr val="00B050"/>
                </a:solidFill>
              </a:rPr>
              <a:t>long?</a:t>
            </a:r>
            <a:endParaRPr lang="en-US" dirty="0"/>
          </a:p>
        </p:txBody>
      </p:sp>
      <p:pic>
        <p:nvPicPr>
          <p:cNvPr id="5" name="Picture 4">
            <a:extLst>
              <a:ext uri="{FF2B5EF4-FFF2-40B4-BE49-F238E27FC236}">
                <a16:creationId xmlns:a16="http://schemas.microsoft.com/office/drawing/2014/main" id="{733827D2-524D-4B45-8598-C20A0E1448FA}"/>
              </a:ext>
            </a:extLst>
          </p:cNvPr>
          <p:cNvPicPr>
            <a:picLocks noChangeAspect="1"/>
          </p:cNvPicPr>
          <p:nvPr/>
        </p:nvPicPr>
        <p:blipFill>
          <a:blip r:embed="rId3"/>
          <a:stretch>
            <a:fillRect/>
          </a:stretch>
        </p:blipFill>
        <p:spPr>
          <a:xfrm>
            <a:off x="661174" y="151843"/>
            <a:ext cx="4235667" cy="196834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9299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rotWithShape="1">
          <a:blip r:embed="rId2"/>
          <a:srcRect l="60737" t="3901"/>
          <a:stretch/>
        </p:blipFill>
        <p:spPr>
          <a:xfrm>
            <a:off x="5886118" y="644114"/>
            <a:ext cx="2106706" cy="5280211"/>
          </a:xfrm>
          <a:prstGeom prst="rect">
            <a:avLst/>
          </a:prstGeom>
        </p:spPr>
      </p:pic>
      <p:sp>
        <p:nvSpPr>
          <p:cNvPr id="2" name="TextBox 1">
            <a:extLst>
              <a:ext uri="{FF2B5EF4-FFF2-40B4-BE49-F238E27FC236}">
                <a16:creationId xmlns:a16="http://schemas.microsoft.com/office/drawing/2014/main" id="{262CB9D2-E765-A541-91B5-7C1F6BD97F74}"/>
              </a:ext>
            </a:extLst>
          </p:cNvPr>
          <p:cNvSpPr txBox="1"/>
          <p:nvPr/>
        </p:nvSpPr>
        <p:spPr>
          <a:xfrm>
            <a:off x="446021" y="1712259"/>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446021" y="2782669"/>
            <a:ext cx="5344412"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10,000</a:t>
            </a:r>
            <a:r>
              <a:rPr lang="zh-CN" altLang="en-US" sz="3600" dirty="0">
                <a:solidFill>
                  <a:srgbClr val="00B050"/>
                </a:solidFill>
              </a:rPr>
              <a:t> </a:t>
            </a:r>
            <a:r>
              <a:rPr lang="en-US" altLang="zh-CN" sz="3600" dirty="0">
                <a:solidFill>
                  <a:srgbClr val="00B050"/>
                </a:solidFill>
              </a:rPr>
              <a:t>seconds</a:t>
            </a:r>
            <a:r>
              <a:rPr lang="zh-CN" altLang="en-US" sz="3600" dirty="0">
                <a:solidFill>
                  <a:srgbClr val="00B050"/>
                </a:solidFill>
              </a:rPr>
              <a:t> </a:t>
            </a:r>
            <a:r>
              <a:rPr lang="en-US" altLang="zh-CN" dirty="0"/>
              <a:t>(2.8</a:t>
            </a:r>
            <a:r>
              <a:rPr lang="zh-CN" altLang="en-US" dirty="0"/>
              <a:t> </a:t>
            </a:r>
            <a:r>
              <a:rPr lang="en-US" altLang="zh-CN" dirty="0"/>
              <a:t>hours)</a:t>
            </a:r>
            <a:endParaRPr lang="en-US" dirty="0"/>
          </a:p>
        </p:txBody>
      </p:sp>
      <p:sp>
        <p:nvSpPr>
          <p:cNvPr id="5" name="TextBox 4">
            <a:extLst>
              <a:ext uri="{FF2B5EF4-FFF2-40B4-BE49-F238E27FC236}">
                <a16:creationId xmlns:a16="http://schemas.microsoft.com/office/drawing/2014/main" id="{595AC596-5755-234F-9F36-22DFAE06F456}"/>
              </a:ext>
            </a:extLst>
          </p:cNvPr>
          <p:cNvSpPr txBox="1"/>
          <p:nvPr/>
        </p:nvSpPr>
        <p:spPr>
          <a:xfrm>
            <a:off x="1479176" y="4616824"/>
            <a:ext cx="2910349" cy="523220"/>
          </a:xfrm>
          <a:prstGeom prst="rect">
            <a:avLst/>
          </a:prstGeom>
          <a:noFill/>
        </p:spPr>
        <p:txBody>
          <a:bodyPr wrap="none" rtlCol="0">
            <a:spAutoFit/>
          </a:bodyPr>
          <a:lstStyle/>
          <a:p>
            <a:r>
              <a:rPr lang="en-US" sz="2800" b="1" dirty="0"/>
              <a:t>Can</a:t>
            </a:r>
            <a:r>
              <a:rPr lang="zh-CN" altLang="en-US" sz="2800" b="1" dirty="0"/>
              <a:t> </a:t>
            </a:r>
            <a:r>
              <a:rPr lang="en-US" altLang="zh-CN" sz="2800" b="1" dirty="0"/>
              <a:t>we</a:t>
            </a:r>
            <a:r>
              <a:rPr lang="zh-CN" altLang="en-US" sz="2800" b="1" dirty="0"/>
              <a:t> </a:t>
            </a:r>
            <a:r>
              <a:rPr lang="en-US" altLang="zh-CN" sz="2800" b="1" dirty="0"/>
              <a:t>do</a:t>
            </a:r>
            <a:r>
              <a:rPr lang="zh-CN" altLang="en-US" sz="2800" b="1" dirty="0"/>
              <a:t> </a:t>
            </a:r>
            <a:r>
              <a:rPr lang="en-US" altLang="zh-CN" sz="2800" b="1" dirty="0"/>
              <a:t>better?</a:t>
            </a:r>
            <a:endParaRPr lang="en-US" sz="2800" b="1" dirty="0"/>
          </a:p>
        </p:txBody>
      </p:sp>
      <p:sp>
        <p:nvSpPr>
          <p:cNvPr id="6" name="TextBox 5">
            <a:extLst>
              <a:ext uri="{FF2B5EF4-FFF2-40B4-BE49-F238E27FC236}">
                <a16:creationId xmlns:a16="http://schemas.microsoft.com/office/drawing/2014/main" id="{BF2481A4-F435-3D48-87D5-4C917BE0ED94}"/>
              </a:ext>
            </a:extLst>
          </p:cNvPr>
          <p:cNvSpPr txBox="1"/>
          <p:nvPr/>
        </p:nvSpPr>
        <p:spPr>
          <a:xfrm>
            <a:off x="5505739" y="5432612"/>
            <a:ext cx="569387" cy="369332"/>
          </a:xfrm>
          <a:prstGeom prst="rect">
            <a:avLst/>
          </a:prstGeom>
          <a:noFill/>
        </p:spPr>
        <p:txBody>
          <a:bodyPr wrap="none" rtlCol="0">
            <a:spAutoFit/>
          </a:bodyPr>
          <a:lstStyle/>
          <a:p>
            <a:r>
              <a:rPr lang="en-US" i="1" dirty="0"/>
              <a:t>Sort</a:t>
            </a:r>
          </a:p>
        </p:txBody>
      </p:sp>
    </p:spTree>
    <p:extLst>
      <p:ext uri="{BB962C8B-B14F-4D97-AF65-F5344CB8AC3E}">
        <p14:creationId xmlns:p14="http://schemas.microsoft.com/office/powerpoint/2010/main" val="3410724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2CB9D2-E765-A541-91B5-7C1F6BD97F74}"/>
              </a:ext>
            </a:extLst>
          </p:cNvPr>
          <p:cNvSpPr txBox="1"/>
          <p:nvPr/>
        </p:nvSpPr>
        <p:spPr>
          <a:xfrm>
            <a:off x="446021" y="2214282"/>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446021" y="3284692"/>
            <a:ext cx="5344412"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10,000</a:t>
            </a:r>
            <a:r>
              <a:rPr lang="zh-CN" altLang="en-US" sz="3600" dirty="0">
                <a:solidFill>
                  <a:srgbClr val="00B050"/>
                </a:solidFill>
              </a:rPr>
              <a:t> </a:t>
            </a:r>
            <a:r>
              <a:rPr lang="en-US" altLang="zh-CN" sz="3600" dirty="0">
                <a:solidFill>
                  <a:srgbClr val="00B050"/>
                </a:solidFill>
              </a:rPr>
              <a:t>seconds</a:t>
            </a:r>
            <a:r>
              <a:rPr lang="zh-CN" altLang="en-US" sz="3600" dirty="0">
                <a:solidFill>
                  <a:srgbClr val="00B050"/>
                </a:solidFill>
              </a:rPr>
              <a:t> </a:t>
            </a:r>
            <a:r>
              <a:rPr lang="en-US" altLang="zh-CN" dirty="0"/>
              <a:t>(2.8</a:t>
            </a:r>
            <a:r>
              <a:rPr lang="zh-CN" altLang="en-US" dirty="0"/>
              <a:t> </a:t>
            </a:r>
            <a:r>
              <a:rPr lang="en-US" altLang="zh-CN" dirty="0"/>
              <a:t>hours)</a:t>
            </a:r>
            <a:endParaRPr lang="en-US" dirty="0"/>
          </a:p>
        </p:txBody>
      </p:sp>
      <p:pic>
        <p:nvPicPr>
          <p:cNvPr id="6" name="Picture 5">
            <a:extLst>
              <a:ext uri="{FF2B5EF4-FFF2-40B4-BE49-F238E27FC236}">
                <a16:creationId xmlns:a16="http://schemas.microsoft.com/office/drawing/2014/main" id="{A915736D-5975-574C-BAFD-C60E31C162F0}"/>
              </a:ext>
            </a:extLst>
          </p:cNvPr>
          <p:cNvPicPr>
            <a:picLocks noChangeAspect="1"/>
          </p:cNvPicPr>
          <p:nvPr/>
        </p:nvPicPr>
        <p:blipFill>
          <a:blip r:embed="rId2"/>
          <a:stretch>
            <a:fillRect/>
          </a:stretch>
        </p:blipFill>
        <p:spPr>
          <a:xfrm>
            <a:off x="5790433" y="385046"/>
            <a:ext cx="2386656" cy="5441576"/>
          </a:xfrm>
          <a:prstGeom prst="rect">
            <a:avLst/>
          </a:prstGeom>
        </p:spPr>
      </p:pic>
      <p:grpSp>
        <p:nvGrpSpPr>
          <p:cNvPr id="14" name="Group 13">
            <a:extLst>
              <a:ext uri="{FF2B5EF4-FFF2-40B4-BE49-F238E27FC236}">
                <a16:creationId xmlns:a16="http://schemas.microsoft.com/office/drawing/2014/main" id="{8A5D87EF-9C79-3F47-9EB1-DB37C31C4DD5}"/>
              </a:ext>
            </a:extLst>
          </p:cNvPr>
          <p:cNvGrpSpPr/>
          <p:nvPr/>
        </p:nvGrpSpPr>
        <p:grpSpPr>
          <a:xfrm>
            <a:off x="6212541" y="1613647"/>
            <a:ext cx="1640541" cy="3299012"/>
            <a:chOff x="6212541" y="1613647"/>
            <a:chExt cx="1640541" cy="3299012"/>
          </a:xfrm>
        </p:grpSpPr>
        <p:cxnSp>
          <p:nvCxnSpPr>
            <p:cNvPr id="7" name="Straight Connector 6">
              <a:extLst>
                <a:ext uri="{FF2B5EF4-FFF2-40B4-BE49-F238E27FC236}">
                  <a16:creationId xmlns:a16="http://schemas.microsoft.com/office/drawing/2014/main" id="{0FC079FA-8AFB-0E4F-AC9F-84A7B03AFA81}"/>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27EC543-FCEC-B04D-AA5F-A527FB1702F6}"/>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43CD5EB-4944-8340-B0E2-071054D25AF6}"/>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755A5FE-13B6-2443-BC83-454650631996}"/>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898C7F8A-1A9D-0844-BB1C-1BE799AC693B}"/>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29C694-A6FB-3F41-9B46-2DC1004129A7}"/>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sp>
        <p:nvSpPr>
          <p:cNvPr id="15" name="TextBox 14">
            <a:extLst>
              <a:ext uri="{FF2B5EF4-FFF2-40B4-BE49-F238E27FC236}">
                <a16:creationId xmlns:a16="http://schemas.microsoft.com/office/drawing/2014/main" id="{5050417E-AA26-9B4A-BF04-89888E3439E5}"/>
              </a:ext>
            </a:extLst>
          </p:cNvPr>
          <p:cNvSpPr txBox="1"/>
          <p:nvPr/>
        </p:nvSpPr>
        <p:spPr>
          <a:xfrm>
            <a:off x="446021" y="3284692"/>
            <a:ext cx="3860800"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zh-CN" altLang="en-US" sz="3600" dirty="0">
                <a:solidFill>
                  <a:srgbClr val="00B050"/>
                </a:solidFill>
              </a:rPr>
              <a:t> </a:t>
            </a:r>
            <a:r>
              <a:rPr lang="en-US" altLang="zh-CN" sz="3600" dirty="0">
                <a:solidFill>
                  <a:srgbClr val="00B050"/>
                </a:solidFill>
              </a:rPr>
              <a:t>13.3</a:t>
            </a:r>
            <a:r>
              <a:rPr lang="zh-CN" altLang="en-US" sz="3600" dirty="0">
                <a:solidFill>
                  <a:srgbClr val="00B050"/>
                </a:solidFill>
              </a:rPr>
              <a:t> </a:t>
            </a:r>
            <a:r>
              <a:rPr lang="en-US" altLang="zh-CN" sz="3600" dirty="0">
                <a:solidFill>
                  <a:srgbClr val="00B050"/>
                </a:solidFill>
              </a:rPr>
              <a:t>seconds</a:t>
            </a:r>
            <a:endParaRPr lang="en-US" dirty="0"/>
          </a:p>
        </p:txBody>
      </p:sp>
    </p:spTree>
    <p:extLst>
      <p:ext uri="{BB962C8B-B14F-4D97-AF65-F5344CB8AC3E}">
        <p14:creationId xmlns:p14="http://schemas.microsoft.com/office/powerpoint/2010/main" val="274166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915736D-5975-574C-BAFD-C60E31C162F0}"/>
              </a:ext>
            </a:extLst>
          </p:cNvPr>
          <p:cNvPicPr>
            <a:picLocks noChangeAspect="1"/>
          </p:cNvPicPr>
          <p:nvPr/>
        </p:nvPicPr>
        <p:blipFill>
          <a:blip r:embed="rId2"/>
          <a:stretch>
            <a:fillRect/>
          </a:stretch>
        </p:blipFill>
        <p:spPr>
          <a:xfrm>
            <a:off x="5790433" y="385046"/>
            <a:ext cx="2386656" cy="5441576"/>
          </a:xfrm>
          <a:prstGeom prst="rect">
            <a:avLst/>
          </a:prstGeom>
        </p:spPr>
      </p:pic>
      <p:grpSp>
        <p:nvGrpSpPr>
          <p:cNvPr id="14" name="Group 13">
            <a:extLst>
              <a:ext uri="{FF2B5EF4-FFF2-40B4-BE49-F238E27FC236}">
                <a16:creationId xmlns:a16="http://schemas.microsoft.com/office/drawing/2014/main" id="{8A5D87EF-9C79-3F47-9EB1-DB37C31C4DD5}"/>
              </a:ext>
            </a:extLst>
          </p:cNvPr>
          <p:cNvGrpSpPr/>
          <p:nvPr/>
        </p:nvGrpSpPr>
        <p:grpSpPr>
          <a:xfrm>
            <a:off x="6212541" y="1613647"/>
            <a:ext cx="1640541" cy="3299012"/>
            <a:chOff x="6212541" y="1613647"/>
            <a:chExt cx="1640541" cy="3299012"/>
          </a:xfrm>
        </p:grpSpPr>
        <p:cxnSp>
          <p:nvCxnSpPr>
            <p:cNvPr id="7" name="Straight Connector 6">
              <a:extLst>
                <a:ext uri="{FF2B5EF4-FFF2-40B4-BE49-F238E27FC236}">
                  <a16:creationId xmlns:a16="http://schemas.microsoft.com/office/drawing/2014/main" id="{0FC079FA-8AFB-0E4F-AC9F-84A7B03AFA81}"/>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27EC543-FCEC-B04D-AA5F-A527FB1702F6}"/>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43CD5EB-4944-8340-B0E2-071054D25AF6}"/>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755A5FE-13B6-2443-BC83-454650631996}"/>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898C7F8A-1A9D-0844-BB1C-1BE799AC693B}"/>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29C694-A6FB-3F41-9B46-2DC1004129A7}"/>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sp>
        <p:nvSpPr>
          <p:cNvPr id="16" name="TextBox 15">
            <a:extLst>
              <a:ext uri="{FF2B5EF4-FFF2-40B4-BE49-F238E27FC236}">
                <a16:creationId xmlns:a16="http://schemas.microsoft.com/office/drawing/2014/main" id="{8F274A04-852C-7C4F-8FCE-E535F1E3483B}"/>
              </a:ext>
            </a:extLst>
          </p:cNvPr>
          <p:cNvSpPr txBox="1"/>
          <p:nvPr/>
        </p:nvSpPr>
        <p:spPr>
          <a:xfrm>
            <a:off x="591671" y="784684"/>
            <a:ext cx="2499402" cy="584775"/>
          </a:xfrm>
          <a:prstGeom prst="rect">
            <a:avLst/>
          </a:prstGeom>
          <a:noFill/>
        </p:spPr>
        <p:txBody>
          <a:bodyPr wrap="none" rtlCol="0">
            <a:spAutoFit/>
          </a:bodyPr>
          <a:lstStyle/>
          <a:p>
            <a:r>
              <a:rPr lang="en-US" altLang="zh-CN" sz="3200" dirty="0"/>
              <a:t>17.2</a:t>
            </a:r>
            <a:r>
              <a:rPr lang="zh-CN" altLang="en-US" sz="3200" dirty="0"/>
              <a:t> </a:t>
            </a:r>
            <a:r>
              <a:rPr lang="en-US" altLang="zh-CN" sz="3200" dirty="0"/>
              <a:t>Insertion</a:t>
            </a:r>
            <a:endParaRPr lang="en-US" sz="3200" dirty="0"/>
          </a:p>
        </p:txBody>
      </p:sp>
      <p:sp>
        <p:nvSpPr>
          <p:cNvPr id="17" name="TextBox 16">
            <a:extLst>
              <a:ext uri="{FF2B5EF4-FFF2-40B4-BE49-F238E27FC236}">
                <a16:creationId xmlns:a16="http://schemas.microsoft.com/office/drawing/2014/main" id="{971E7157-D299-C04E-B836-9FCB00844861}"/>
              </a:ext>
            </a:extLst>
          </p:cNvPr>
          <p:cNvSpPr txBox="1"/>
          <p:nvPr/>
        </p:nvSpPr>
        <p:spPr>
          <a:xfrm>
            <a:off x="786680" y="2035424"/>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18" name="TextBox 17">
            <a:extLst>
              <a:ext uri="{FF2B5EF4-FFF2-40B4-BE49-F238E27FC236}">
                <a16:creationId xmlns:a16="http://schemas.microsoft.com/office/drawing/2014/main" id="{064F7025-50A7-6F41-B393-9317C318A408}"/>
              </a:ext>
            </a:extLst>
          </p:cNvPr>
          <p:cNvSpPr txBox="1"/>
          <p:nvPr/>
        </p:nvSpPr>
        <p:spPr>
          <a:xfrm>
            <a:off x="786680" y="2690318"/>
            <a:ext cx="3488455" cy="646331"/>
          </a:xfrm>
          <a:prstGeom prst="rect">
            <a:avLst/>
          </a:prstGeom>
          <a:noFill/>
        </p:spPr>
        <p:txBody>
          <a:bodyPr wrap="none" rtlCol="0">
            <a:spAutoFit/>
          </a:bodyPr>
          <a:lstStyle/>
          <a:p>
            <a:r>
              <a:rPr lang="en-US" altLang="zh-CN" dirty="0"/>
              <a:t>Each</a:t>
            </a:r>
            <a:r>
              <a:rPr lang="zh-CN" altLang="en-US" dirty="0"/>
              <a:t> </a:t>
            </a:r>
            <a:r>
              <a:rPr lang="en-US" altLang="zh-CN" dirty="0"/>
              <a:t>memory</a:t>
            </a:r>
            <a:r>
              <a:rPr lang="zh-CN" altLang="en-US" dirty="0"/>
              <a:t> </a:t>
            </a:r>
            <a:r>
              <a:rPr lang="en-US" altLang="zh-CN" dirty="0"/>
              <a:t>ops</a:t>
            </a:r>
            <a:r>
              <a:rPr lang="zh-CN" altLang="en-US" dirty="0"/>
              <a:t> </a:t>
            </a:r>
            <a:r>
              <a:rPr lang="en-US" altLang="zh-CN" dirty="0"/>
              <a:t>takes</a:t>
            </a:r>
            <a:r>
              <a:rPr lang="zh-CN" altLang="en-US" dirty="0"/>
              <a:t> </a:t>
            </a:r>
            <a:r>
              <a:rPr lang="en-US" altLang="zh-CN" sz="3600" dirty="0">
                <a:solidFill>
                  <a:srgbClr val="00B050"/>
                </a:solidFill>
              </a:rPr>
              <a:t>2</a:t>
            </a:r>
            <a:r>
              <a:rPr lang="zh-CN" altLang="en-US" dirty="0"/>
              <a:t> </a:t>
            </a:r>
            <a:r>
              <a:rPr lang="en-US" altLang="zh-CN" dirty="0"/>
              <a:t>seconds</a:t>
            </a:r>
            <a:endParaRPr lang="en-US" dirty="0"/>
          </a:p>
        </p:txBody>
      </p:sp>
      <p:sp>
        <p:nvSpPr>
          <p:cNvPr id="4" name="TextBox 3">
            <a:extLst>
              <a:ext uri="{FF2B5EF4-FFF2-40B4-BE49-F238E27FC236}">
                <a16:creationId xmlns:a16="http://schemas.microsoft.com/office/drawing/2014/main" id="{2686E2E0-DBA3-D544-9F99-5A2D145B3382}"/>
              </a:ext>
            </a:extLst>
          </p:cNvPr>
          <p:cNvSpPr txBox="1"/>
          <p:nvPr/>
        </p:nvSpPr>
        <p:spPr>
          <a:xfrm>
            <a:off x="2766838" y="3429000"/>
            <a:ext cx="2865272" cy="369332"/>
          </a:xfrm>
          <a:prstGeom prst="rect">
            <a:avLst/>
          </a:prstGeom>
          <a:noFill/>
        </p:spPr>
        <p:txBody>
          <a:bodyPr wrap="none" rtlCol="0">
            <a:spAutoFit/>
          </a:bodyPr>
          <a:lstStyle/>
          <a:p>
            <a:r>
              <a:rPr lang="en-US" altLang="zh-CN" dirty="0">
                <a:solidFill>
                  <a:srgbClr val="00B050"/>
                </a:solidFill>
              </a:rPr>
              <a:t>Because</a:t>
            </a:r>
            <a:r>
              <a:rPr lang="zh-CN" altLang="en-US" dirty="0">
                <a:solidFill>
                  <a:srgbClr val="00B050"/>
                </a:solidFill>
              </a:rPr>
              <a:t> </a:t>
            </a:r>
            <a:r>
              <a:rPr lang="en-US" altLang="zh-CN" dirty="0">
                <a:solidFill>
                  <a:srgbClr val="00B050"/>
                </a:solidFill>
              </a:rPr>
              <a:t>memory</a:t>
            </a:r>
            <a:r>
              <a:rPr lang="zh-CN" altLang="en-US" dirty="0">
                <a:solidFill>
                  <a:srgbClr val="00B050"/>
                </a:solidFill>
              </a:rPr>
              <a:t> </a:t>
            </a:r>
            <a:r>
              <a:rPr lang="en-US" altLang="zh-CN" dirty="0">
                <a:solidFill>
                  <a:srgbClr val="00B050"/>
                </a:solidFill>
              </a:rPr>
              <a:t>ops</a:t>
            </a:r>
            <a:r>
              <a:rPr lang="zh-CN" altLang="en-US" dirty="0">
                <a:solidFill>
                  <a:srgbClr val="00B050"/>
                </a:solidFill>
              </a:rPr>
              <a:t> </a:t>
            </a:r>
            <a:r>
              <a:rPr lang="en-US" altLang="zh-CN" dirty="0">
                <a:solidFill>
                  <a:srgbClr val="00B050"/>
                </a:solidFill>
              </a:rPr>
              <a:t>is</a:t>
            </a:r>
            <a:r>
              <a:rPr lang="zh-CN" altLang="en-US" dirty="0">
                <a:solidFill>
                  <a:srgbClr val="00B050"/>
                </a:solidFill>
              </a:rPr>
              <a:t> </a:t>
            </a:r>
            <a:r>
              <a:rPr lang="en-US" altLang="zh-CN" dirty="0">
                <a:solidFill>
                  <a:srgbClr val="00B050"/>
                </a:solidFill>
              </a:rPr>
              <a:t>slow</a:t>
            </a:r>
            <a:endParaRPr lang="en-US" dirty="0">
              <a:solidFill>
                <a:srgbClr val="00B050"/>
              </a:solidFill>
            </a:endParaRPr>
          </a:p>
        </p:txBody>
      </p:sp>
      <p:grpSp>
        <p:nvGrpSpPr>
          <p:cNvPr id="19" name="Group 18">
            <a:extLst>
              <a:ext uri="{FF2B5EF4-FFF2-40B4-BE49-F238E27FC236}">
                <a16:creationId xmlns:a16="http://schemas.microsoft.com/office/drawing/2014/main" id="{DB56B444-D62F-E543-B509-5783B7E42E20}"/>
              </a:ext>
            </a:extLst>
          </p:cNvPr>
          <p:cNvGrpSpPr/>
          <p:nvPr/>
        </p:nvGrpSpPr>
        <p:grpSpPr>
          <a:xfrm>
            <a:off x="421753" y="3798332"/>
            <a:ext cx="5038097" cy="3047578"/>
            <a:chOff x="421753" y="3798332"/>
            <a:chExt cx="5038097" cy="3047578"/>
          </a:xfrm>
        </p:grpSpPr>
        <p:pic>
          <p:nvPicPr>
            <p:cNvPr id="5" name="Picture 4">
              <a:extLst>
                <a:ext uri="{FF2B5EF4-FFF2-40B4-BE49-F238E27FC236}">
                  <a16:creationId xmlns:a16="http://schemas.microsoft.com/office/drawing/2014/main" id="{D9AD3D2B-5D1D-D04F-B08F-C5B565E81299}"/>
                </a:ext>
              </a:extLst>
            </p:cNvPr>
            <p:cNvPicPr>
              <a:picLocks noChangeAspect="1"/>
            </p:cNvPicPr>
            <p:nvPr/>
          </p:nvPicPr>
          <p:blipFill>
            <a:blip r:embed="rId3"/>
            <a:stretch>
              <a:fillRect/>
            </a:stretch>
          </p:blipFill>
          <p:spPr>
            <a:xfrm>
              <a:off x="1247285" y="3798332"/>
              <a:ext cx="4212565" cy="2776295"/>
            </a:xfrm>
            <a:prstGeom prst="rect">
              <a:avLst/>
            </a:prstGeom>
            <a:ln>
              <a:noFill/>
            </a:ln>
            <a:effectLst>
              <a:outerShdw blurRad="292100" dist="139700" dir="2700000" algn="tl" rotWithShape="0">
                <a:srgbClr val="333333">
                  <a:alpha val="65000"/>
                </a:srgbClr>
              </a:outerShdw>
            </a:effectLst>
          </p:spPr>
        </p:pic>
        <p:sp>
          <p:nvSpPr>
            <p:cNvPr id="8" name="Rectangle 7">
              <a:extLst>
                <a:ext uri="{FF2B5EF4-FFF2-40B4-BE49-F238E27FC236}">
                  <a16:creationId xmlns:a16="http://schemas.microsoft.com/office/drawing/2014/main" id="{EE930AD1-7C91-444F-89A4-405B24E2FFCE}"/>
                </a:ext>
              </a:extLst>
            </p:cNvPr>
            <p:cNvSpPr/>
            <p:nvPr/>
          </p:nvSpPr>
          <p:spPr>
            <a:xfrm>
              <a:off x="421753" y="6591994"/>
              <a:ext cx="2669320" cy="253916"/>
            </a:xfrm>
            <a:prstGeom prst="rect">
              <a:avLst/>
            </a:prstGeom>
          </p:spPr>
          <p:txBody>
            <a:bodyPr wrap="none">
              <a:spAutoFit/>
            </a:bodyPr>
            <a:lstStyle/>
            <a:p>
              <a:r>
                <a:rPr lang="en-US" sz="1050" dirty="0">
                  <a:hlinkClick r:id="rId4"/>
                </a:rPr>
                <a:t>https://gist.github.com/hellerbarde/2843375</a:t>
              </a:r>
              <a:endParaRPr lang="en-US" sz="1050" dirty="0"/>
            </a:p>
          </p:txBody>
        </p:sp>
      </p:grpSp>
    </p:spTree>
    <p:extLst>
      <p:ext uri="{BB962C8B-B14F-4D97-AF65-F5344CB8AC3E}">
        <p14:creationId xmlns:p14="http://schemas.microsoft.com/office/powerpoint/2010/main" val="314273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50CA7F-AFEE-4C48-B03E-A0E02CEB8894}"/>
              </a:ext>
            </a:extLst>
          </p:cNvPr>
          <p:cNvPicPr>
            <a:picLocks noChangeAspect="1"/>
          </p:cNvPicPr>
          <p:nvPr/>
        </p:nvPicPr>
        <p:blipFill>
          <a:blip r:embed="rId2"/>
          <a:stretch>
            <a:fillRect/>
          </a:stretch>
        </p:blipFill>
        <p:spPr>
          <a:xfrm>
            <a:off x="4667796" y="510988"/>
            <a:ext cx="3538752" cy="5629833"/>
          </a:xfrm>
          <a:prstGeom prst="rect">
            <a:avLst/>
          </a:prstGeom>
        </p:spPr>
      </p:pic>
      <p:grpSp>
        <p:nvGrpSpPr>
          <p:cNvPr id="14" name="Group 13">
            <a:extLst>
              <a:ext uri="{FF2B5EF4-FFF2-40B4-BE49-F238E27FC236}">
                <a16:creationId xmlns:a16="http://schemas.microsoft.com/office/drawing/2014/main" id="{8A5D87EF-9C79-3F47-9EB1-DB37C31C4DD5}"/>
              </a:ext>
            </a:extLst>
          </p:cNvPr>
          <p:cNvGrpSpPr/>
          <p:nvPr/>
        </p:nvGrpSpPr>
        <p:grpSpPr>
          <a:xfrm>
            <a:off x="6364941" y="1857036"/>
            <a:ext cx="1640541" cy="3299012"/>
            <a:chOff x="6212541" y="1613647"/>
            <a:chExt cx="1640541" cy="3299012"/>
          </a:xfrm>
        </p:grpSpPr>
        <p:cxnSp>
          <p:nvCxnSpPr>
            <p:cNvPr id="7" name="Straight Connector 6">
              <a:extLst>
                <a:ext uri="{FF2B5EF4-FFF2-40B4-BE49-F238E27FC236}">
                  <a16:creationId xmlns:a16="http://schemas.microsoft.com/office/drawing/2014/main" id="{0FC079FA-8AFB-0E4F-AC9F-84A7B03AFA81}"/>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27EC543-FCEC-B04D-AA5F-A527FB1702F6}"/>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43CD5EB-4944-8340-B0E2-071054D25AF6}"/>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755A5FE-13B6-2443-BC83-454650631996}"/>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898C7F8A-1A9D-0844-BB1C-1BE799AC693B}"/>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29C694-A6FB-3F41-9B46-2DC1004129A7}"/>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sp>
        <p:nvSpPr>
          <p:cNvPr id="16" name="TextBox 15">
            <a:extLst>
              <a:ext uri="{FF2B5EF4-FFF2-40B4-BE49-F238E27FC236}">
                <a16:creationId xmlns:a16="http://schemas.microsoft.com/office/drawing/2014/main" id="{8F274A04-852C-7C4F-8FCE-E535F1E3483B}"/>
              </a:ext>
            </a:extLst>
          </p:cNvPr>
          <p:cNvSpPr txBox="1"/>
          <p:nvPr/>
        </p:nvSpPr>
        <p:spPr>
          <a:xfrm>
            <a:off x="591671" y="784684"/>
            <a:ext cx="2499402" cy="584775"/>
          </a:xfrm>
          <a:prstGeom prst="rect">
            <a:avLst/>
          </a:prstGeom>
          <a:noFill/>
        </p:spPr>
        <p:txBody>
          <a:bodyPr wrap="none" rtlCol="0">
            <a:spAutoFit/>
          </a:bodyPr>
          <a:lstStyle/>
          <a:p>
            <a:r>
              <a:rPr lang="en-US" altLang="zh-CN" sz="3200" dirty="0"/>
              <a:t>17.2</a:t>
            </a:r>
            <a:r>
              <a:rPr lang="zh-CN" altLang="en-US" sz="3200" dirty="0"/>
              <a:t> </a:t>
            </a:r>
            <a:r>
              <a:rPr lang="en-US" altLang="zh-CN" sz="3200" dirty="0"/>
              <a:t>Insertion</a:t>
            </a:r>
            <a:endParaRPr lang="en-US" sz="3200" dirty="0"/>
          </a:p>
        </p:txBody>
      </p:sp>
      <p:sp>
        <p:nvSpPr>
          <p:cNvPr id="17" name="TextBox 16">
            <a:extLst>
              <a:ext uri="{FF2B5EF4-FFF2-40B4-BE49-F238E27FC236}">
                <a16:creationId xmlns:a16="http://schemas.microsoft.com/office/drawing/2014/main" id="{971E7157-D299-C04E-B836-9FCB00844861}"/>
              </a:ext>
            </a:extLst>
          </p:cNvPr>
          <p:cNvSpPr txBox="1"/>
          <p:nvPr/>
        </p:nvSpPr>
        <p:spPr>
          <a:xfrm>
            <a:off x="786680" y="2035424"/>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18" name="TextBox 17">
            <a:extLst>
              <a:ext uri="{FF2B5EF4-FFF2-40B4-BE49-F238E27FC236}">
                <a16:creationId xmlns:a16="http://schemas.microsoft.com/office/drawing/2014/main" id="{064F7025-50A7-6F41-B393-9317C318A408}"/>
              </a:ext>
            </a:extLst>
          </p:cNvPr>
          <p:cNvSpPr txBox="1"/>
          <p:nvPr/>
        </p:nvSpPr>
        <p:spPr>
          <a:xfrm>
            <a:off x="786680" y="3183377"/>
            <a:ext cx="3488455" cy="646331"/>
          </a:xfrm>
          <a:prstGeom prst="rect">
            <a:avLst/>
          </a:prstGeom>
          <a:noFill/>
        </p:spPr>
        <p:txBody>
          <a:bodyPr wrap="none" rtlCol="0">
            <a:spAutoFit/>
          </a:bodyPr>
          <a:lstStyle/>
          <a:p>
            <a:r>
              <a:rPr lang="en-US" altLang="zh-CN" dirty="0"/>
              <a:t>Each</a:t>
            </a:r>
            <a:r>
              <a:rPr lang="zh-CN" altLang="en-US" dirty="0"/>
              <a:t> </a:t>
            </a:r>
            <a:r>
              <a:rPr lang="en-US" altLang="zh-CN" dirty="0"/>
              <a:t>memory</a:t>
            </a:r>
            <a:r>
              <a:rPr lang="zh-CN" altLang="en-US" dirty="0"/>
              <a:t> </a:t>
            </a:r>
            <a:r>
              <a:rPr lang="en-US" altLang="zh-CN" dirty="0"/>
              <a:t>ops</a:t>
            </a:r>
            <a:r>
              <a:rPr lang="zh-CN" altLang="en-US" dirty="0"/>
              <a:t> </a:t>
            </a:r>
            <a:r>
              <a:rPr lang="en-US" altLang="zh-CN" dirty="0"/>
              <a:t>takes</a:t>
            </a:r>
            <a:r>
              <a:rPr lang="zh-CN" altLang="en-US" dirty="0"/>
              <a:t> </a:t>
            </a:r>
            <a:r>
              <a:rPr lang="en-US" altLang="zh-CN" sz="3600" dirty="0">
                <a:solidFill>
                  <a:srgbClr val="00B050"/>
                </a:solidFill>
              </a:rPr>
              <a:t>2</a:t>
            </a:r>
            <a:r>
              <a:rPr lang="zh-CN" altLang="en-US" dirty="0"/>
              <a:t> </a:t>
            </a:r>
            <a:r>
              <a:rPr lang="en-US" altLang="zh-CN" dirty="0"/>
              <a:t>seconds</a:t>
            </a:r>
            <a:endParaRPr lang="en-US" dirty="0"/>
          </a:p>
        </p:txBody>
      </p:sp>
      <p:sp>
        <p:nvSpPr>
          <p:cNvPr id="21" name="TextBox 20">
            <a:extLst>
              <a:ext uri="{FF2B5EF4-FFF2-40B4-BE49-F238E27FC236}">
                <a16:creationId xmlns:a16="http://schemas.microsoft.com/office/drawing/2014/main" id="{51F55D39-7833-B94E-BDFB-B76B0120FE73}"/>
              </a:ext>
            </a:extLst>
          </p:cNvPr>
          <p:cNvSpPr txBox="1"/>
          <p:nvPr/>
        </p:nvSpPr>
        <p:spPr>
          <a:xfrm>
            <a:off x="459386" y="4555413"/>
            <a:ext cx="4639347" cy="646331"/>
          </a:xfrm>
          <a:prstGeom prst="rect">
            <a:avLst/>
          </a:prstGeom>
          <a:noFill/>
        </p:spPr>
        <p:txBody>
          <a:bodyPr wrap="none" rtlCol="0">
            <a:spAutoFit/>
          </a:bodyPr>
          <a:lstStyle/>
          <a:p>
            <a:r>
              <a:rPr lang="en-US" altLang="zh-CN" dirty="0"/>
              <a:t>Search</a:t>
            </a:r>
            <a:r>
              <a:rPr lang="zh-CN" altLang="en-US" dirty="0"/>
              <a:t> </a:t>
            </a:r>
            <a:r>
              <a:rPr lang="en-US" altLang="zh-CN" dirty="0"/>
              <a:t>the</a:t>
            </a:r>
            <a:r>
              <a:rPr lang="zh-CN" altLang="en-US" dirty="0"/>
              <a:t> </a:t>
            </a:r>
            <a:r>
              <a:rPr lang="en-US" altLang="zh-CN" dirty="0"/>
              <a:t>location:</a:t>
            </a:r>
            <a:r>
              <a:rPr lang="zh-CN" altLang="en-US" dirty="0"/>
              <a:t> </a:t>
            </a:r>
            <a:r>
              <a:rPr lang="zh-CN" altLang="en-US" sz="3600" dirty="0">
                <a:solidFill>
                  <a:srgbClr val="00B050"/>
                </a:solidFill>
              </a:rPr>
              <a:t> </a:t>
            </a:r>
            <a:r>
              <a:rPr lang="en-US" altLang="zh-CN" sz="3600" dirty="0">
                <a:solidFill>
                  <a:srgbClr val="00B050"/>
                </a:solidFill>
              </a:rPr>
              <a:t>13.3</a:t>
            </a:r>
            <a:r>
              <a:rPr lang="zh-CN" altLang="en-US" sz="3600" dirty="0">
                <a:solidFill>
                  <a:srgbClr val="00B050"/>
                </a:solidFill>
              </a:rPr>
              <a:t> </a:t>
            </a:r>
            <a:r>
              <a:rPr lang="en-US" altLang="zh-CN" sz="3600" dirty="0">
                <a:solidFill>
                  <a:srgbClr val="00B050"/>
                </a:solidFill>
              </a:rPr>
              <a:t>seconds</a:t>
            </a:r>
            <a:endParaRPr lang="en-US" dirty="0"/>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8AB431EF-283B-424C-96EA-B057FDAA212F}"/>
                  </a:ext>
                </a:extLst>
              </p:cNvPr>
              <p:cNvSpPr txBox="1"/>
              <p:nvPr/>
            </p:nvSpPr>
            <p:spPr>
              <a:xfrm>
                <a:off x="459386" y="5494490"/>
                <a:ext cx="3467488" cy="646331"/>
              </a:xfrm>
              <a:prstGeom prst="rect">
                <a:avLst/>
              </a:prstGeom>
              <a:noFill/>
            </p:spPr>
            <p:txBody>
              <a:bodyPr wrap="none" rtlCol="0">
                <a:spAutoFit/>
              </a:bodyPr>
              <a:lstStyle/>
              <a:p>
                <a:r>
                  <a:rPr lang="en-US" altLang="zh-CN" dirty="0"/>
                  <a:t>Insertion:</a:t>
                </a:r>
                <a:r>
                  <a:rPr lang="zh-CN" altLang="en-US" dirty="0"/>
                  <a:t> </a:t>
                </a:r>
                <a:r>
                  <a:rPr lang="zh-CN" altLang="en-US" sz="3600" dirty="0">
                    <a:solidFill>
                      <a:srgbClr val="00B050"/>
                    </a:solidFill>
                  </a:rPr>
                  <a:t> </a:t>
                </a:r>
                <a14:m>
                  <m:oMath xmlns:m="http://schemas.openxmlformats.org/officeDocument/2006/math">
                    <m:r>
                      <a:rPr lang="en-US" altLang="zh-CN" sz="3600" i="1" dirty="0" smtClean="0">
                        <a:solidFill>
                          <a:srgbClr val="00B050"/>
                        </a:solidFill>
                        <a:latin typeface="Cambria Math" panose="02040503050406030204" pitchFamily="18" charset="0"/>
                      </a:rPr>
                      <m:t>9,999</m:t>
                    </m:r>
                    <m:r>
                      <a:rPr lang="zh-CN" altLang="en-US" sz="3600" i="1" dirty="0" smtClean="0">
                        <a:solidFill>
                          <a:srgbClr val="00B050"/>
                        </a:solidFill>
                        <a:latin typeface="Cambria Math" panose="02040503050406030204" pitchFamily="18" charset="0"/>
                      </a:rPr>
                      <m:t> </m:t>
                    </m:r>
                    <m:r>
                      <a:rPr lang="en-US" altLang="zh-CN" sz="3600" i="1" dirty="0" smtClean="0">
                        <a:solidFill>
                          <a:srgbClr val="00B050"/>
                        </a:solidFill>
                        <a:latin typeface="Cambria Math" panose="02040503050406030204" pitchFamily="18" charset="0"/>
                        <a:ea typeface="Cambria Math" panose="02040503050406030204" pitchFamily="18" charset="0"/>
                      </a:rPr>
                      <m:t>×</m:t>
                    </m:r>
                    <m:r>
                      <a:rPr lang="zh-CN" altLang="en-US" sz="3600" i="1" dirty="0" smtClean="0">
                        <a:solidFill>
                          <a:srgbClr val="00B050"/>
                        </a:solidFill>
                        <a:latin typeface="Cambria Math" panose="02040503050406030204" pitchFamily="18" charset="0"/>
                      </a:rPr>
                      <m:t> </m:t>
                    </m:r>
                    <m:r>
                      <a:rPr lang="en-US" altLang="zh-CN" sz="3600" i="1" dirty="0" smtClean="0">
                        <a:solidFill>
                          <a:srgbClr val="00B050"/>
                        </a:solidFill>
                        <a:latin typeface="Cambria Math" panose="02040503050406030204" pitchFamily="18" charset="0"/>
                      </a:rPr>
                      <m:t>2</m:t>
                    </m:r>
                    <m:r>
                      <a:rPr lang="zh-CN" altLang="en-US" sz="3600" i="1" dirty="0" smtClean="0">
                        <a:solidFill>
                          <a:srgbClr val="00B050"/>
                        </a:solidFill>
                        <a:latin typeface="Cambria Math" panose="02040503050406030204" pitchFamily="18" charset="0"/>
                      </a:rPr>
                      <m:t> </m:t>
                    </m:r>
                    <m:r>
                      <a:rPr lang="en-US" altLang="zh-CN" sz="3600" i="1" dirty="0" smtClean="0">
                        <a:solidFill>
                          <a:srgbClr val="00B050"/>
                        </a:solidFill>
                        <a:latin typeface="Cambria Math" panose="02040503050406030204" pitchFamily="18" charset="0"/>
                      </a:rPr>
                      <m:t>𝑠</m:t>
                    </m:r>
                  </m:oMath>
                </a14:m>
                <a:endParaRPr lang="en-US" dirty="0"/>
              </a:p>
            </p:txBody>
          </p:sp>
        </mc:Choice>
        <mc:Fallback xmlns="">
          <p:sp>
            <p:nvSpPr>
              <p:cNvPr id="22" name="TextBox 21">
                <a:extLst>
                  <a:ext uri="{FF2B5EF4-FFF2-40B4-BE49-F238E27FC236}">
                    <a16:creationId xmlns:a16="http://schemas.microsoft.com/office/drawing/2014/main" id="{8AB431EF-283B-424C-96EA-B057FDAA212F}"/>
                  </a:ext>
                </a:extLst>
              </p:cNvPr>
              <p:cNvSpPr txBox="1">
                <a:spLocks noRot="1" noChangeAspect="1" noMove="1" noResize="1" noEditPoints="1" noAdjustHandles="1" noChangeArrowheads="1" noChangeShapeType="1" noTextEdit="1"/>
              </p:cNvSpPr>
              <p:nvPr/>
            </p:nvSpPr>
            <p:spPr>
              <a:xfrm>
                <a:off x="459386" y="5494490"/>
                <a:ext cx="3467488" cy="646331"/>
              </a:xfrm>
              <a:prstGeom prst="rect">
                <a:avLst/>
              </a:prstGeom>
              <a:blipFill>
                <a:blip r:embed="rId3"/>
                <a:stretch>
                  <a:fillRect l="-1460" b="-25000"/>
                </a:stretch>
              </a:blipFill>
            </p:spPr>
            <p:txBody>
              <a:bodyPr/>
              <a:lstStyle/>
              <a:p>
                <a:r>
                  <a:rPr lang="en-US">
                    <a:noFill/>
                  </a:rPr>
                  <a:t> </a:t>
                </a:r>
              </a:p>
            </p:txBody>
          </p:sp>
        </mc:Fallback>
      </mc:AlternateContent>
    </p:spTree>
    <p:extLst>
      <p:ext uri="{BB962C8B-B14F-4D97-AF65-F5344CB8AC3E}">
        <p14:creationId xmlns:p14="http://schemas.microsoft.com/office/powerpoint/2010/main" val="164197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F274A04-852C-7C4F-8FCE-E535F1E3483B}"/>
              </a:ext>
            </a:extLst>
          </p:cNvPr>
          <p:cNvSpPr txBox="1"/>
          <p:nvPr/>
        </p:nvSpPr>
        <p:spPr>
          <a:xfrm>
            <a:off x="591671" y="784684"/>
            <a:ext cx="2499402" cy="584775"/>
          </a:xfrm>
          <a:prstGeom prst="rect">
            <a:avLst/>
          </a:prstGeom>
          <a:noFill/>
        </p:spPr>
        <p:txBody>
          <a:bodyPr wrap="none" rtlCol="0">
            <a:spAutoFit/>
          </a:bodyPr>
          <a:lstStyle/>
          <a:p>
            <a:r>
              <a:rPr lang="en-US" altLang="zh-CN" sz="3200" dirty="0"/>
              <a:t>17.2</a:t>
            </a:r>
            <a:r>
              <a:rPr lang="zh-CN" altLang="en-US" sz="3200" dirty="0"/>
              <a:t> </a:t>
            </a:r>
            <a:r>
              <a:rPr lang="en-US" altLang="zh-CN" sz="3200" dirty="0"/>
              <a:t>Insertion</a:t>
            </a:r>
            <a:endParaRPr lang="en-US" sz="3200" dirty="0"/>
          </a:p>
        </p:txBody>
      </p:sp>
      <p:sp>
        <p:nvSpPr>
          <p:cNvPr id="17" name="TextBox 16">
            <a:extLst>
              <a:ext uri="{FF2B5EF4-FFF2-40B4-BE49-F238E27FC236}">
                <a16:creationId xmlns:a16="http://schemas.microsoft.com/office/drawing/2014/main" id="{971E7157-D299-C04E-B836-9FCB00844861}"/>
              </a:ext>
            </a:extLst>
          </p:cNvPr>
          <p:cNvSpPr txBox="1"/>
          <p:nvPr/>
        </p:nvSpPr>
        <p:spPr>
          <a:xfrm>
            <a:off x="693571" y="1643971"/>
            <a:ext cx="3112968"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10,000</a:t>
            </a:r>
            <a:r>
              <a:rPr lang="zh-CN" altLang="en-US" dirty="0"/>
              <a:t> </a:t>
            </a:r>
            <a:r>
              <a:rPr lang="en-US" altLang="zh-CN" dirty="0"/>
              <a:t>users</a:t>
            </a:r>
            <a:endParaRPr lang="en-US" dirty="0"/>
          </a:p>
        </p:txBody>
      </p:sp>
      <p:sp>
        <p:nvSpPr>
          <p:cNvPr id="18" name="TextBox 17">
            <a:extLst>
              <a:ext uri="{FF2B5EF4-FFF2-40B4-BE49-F238E27FC236}">
                <a16:creationId xmlns:a16="http://schemas.microsoft.com/office/drawing/2014/main" id="{064F7025-50A7-6F41-B393-9317C318A408}"/>
              </a:ext>
            </a:extLst>
          </p:cNvPr>
          <p:cNvSpPr txBox="1"/>
          <p:nvPr/>
        </p:nvSpPr>
        <p:spPr>
          <a:xfrm>
            <a:off x="693571" y="2878122"/>
            <a:ext cx="3488455" cy="646331"/>
          </a:xfrm>
          <a:prstGeom prst="rect">
            <a:avLst/>
          </a:prstGeom>
          <a:noFill/>
        </p:spPr>
        <p:txBody>
          <a:bodyPr wrap="none" rtlCol="0">
            <a:spAutoFit/>
          </a:bodyPr>
          <a:lstStyle/>
          <a:p>
            <a:r>
              <a:rPr lang="en-US" altLang="zh-CN" dirty="0"/>
              <a:t>Each</a:t>
            </a:r>
            <a:r>
              <a:rPr lang="zh-CN" altLang="en-US" dirty="0"/>
              <a:t> </a:t>
            </a:r>
            <a:r>
              <a:rPr lang="en-US" altLang="zh-CN" dirty="0"/>
              <a:t>memory</a:t>
            </a:r>
            <a:r>
              <a:rPr lang="zh-CN" altLang="en-US" dirty="0"/>
              <a:t> </a:t>
            </a:r>
            <a:r>
              <a:rPr lang="en-US" altLang="zh-CN" dirty="0"/>
              <a:t>ops</a:t>
            </a:r>
            <a:r>
              <a:rPr lang="zh-CN" altLang="en-US" dirty="0"/>
              <a:t> </a:t>
            </a:r>
            <a:r>
              <a:rPr lang="en-US" altLang="zh-CN" dirty="0"/>
              <a:t>takes</a:t>
            </a:r>
            <a:r>
              <a:rPr lang="zh-CN" altLang="en-US" dirty="0"/>
              <a:t> </a:t>
            </a:r>
            <a:r>
              <a:rPr lang="en-US" altLang="zh-CN" sz="3600" dirty="0">
                <a:solidFill>
                  <a:srgbClr val="00B050"/>
                </a:solidFill>
              </a:rPr>
              <a:t>2</a:t>
            </a:r>
            <a:r>
              <a:rPr lang="zh-CN" altLang="en-US" dirty="0"/>
              <a:t> </a:t>
            </a:r>
            <a:r>
              <a:rPr lang="en-US" altLang="zh-CN" dirty="0"/>
              <a:t>seconds</a:t>
            </a:r>
            <a:endParaRPr lang="en-US" dirty="0"/>
          </a:p>
        </p:txBody>
      </p:sp>
      <p:pic>
        <p:nvPicPr>
          <p:cNvPr id="3" name="Picture 2">
            <a:extLst>
              <a:ext uri="{FF2B5EF4-FFF2-40B4-BE49-F238E27FC236}">
                <a16:creationId xmlns:a16="http://schemas.microsoft.com/office/drawing/2014/main" id="{AD821EB0-E312-5E42-A1CC-C2EBD2CF09CA}"/>
              </a:ext>
            </a:extLst>
          </p:cNvPr>
          <p:cNvPicPr>
            <a:picLocks noChangeAspect="1"/>
          </p:cNvPicPr>
          <p:nvPr/>
        </p:nvPicPr>
        <p:blipFill>
          <a:blip r:embed="rId2"/>
          <a:stretch>
            <a:fillRect/>
          </a:stretch>
        </p:blipFill>
        <p:spPr>
          <a:xfrm>
            <a:off x="5926254" y="741965"/>
            <a:ext cx="1546345" cy="5701553"/>
          </a:xfrm>
          <a:prstGeom prst="rect">
            <a:avLst/>
          </a:prstGeom>
        </p:spPr>
      </p:pic>
      <p:sp>
        <p:nvSpPr>
          <p:cNvPr id="4" name="Rounded Rectangle 3">
            <a:extLst>
              <a:ext uri="{FF2B5EF4-FFF2-40B4-BE49-F238E27FC236}">
                <a16:creationId xmlns:a16="http://schemas.microsoft.com/office/drawing/2014/main" id="{946791A9-11C1-E34F-866B-8140C2446F83}"/>
              </a:ext>
            </a:extLst>
          </p:cNvPr>
          <p:cNvSpPr/>
          <p:nvPr/>
        </p:nvSpPr>
        <p:spPr>
          <a:xfrm>
            <a:off x="5926254" y="784685"/>
            <a:ext cx="1546345" cy="84689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C8087B5F-7A24-DE47-945F-A769FDBDA6FE}"/>
              </a:ext>
            </a:extLst>
          </p:cNvPr>
          <p:cNvSpPr/>
          <p:nvPr/>
        </p:nvSpPr>
        <p:spPr>
          <a:xfrm>
            <a:off x="5926254" y="2024633"/>
            <a:ext cx="1546345" cy="657121"/>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Elbow Connector 5">
            <a:extLst>
              <a:ext uri="{FF2B5EF4-FFF2-40B4-BE49-F238E27FC236}">
                <a16:creationId xmlns:a16="http://schemas.microsoft.com/office/drawing/2014/main" id="{A7950D9F-183E-8C43-8B87-254DFD37F68C}"/>
              </a:ext>
            </a:extLst>
          </p:cNvPr>
          <p:cNvCxnSpPr>
            <a:stCxn id="4" idx="3"/>
            <a:endCxn id="23" idx="3"/>
          </p:cNvCxnSpPr>
          <p:nvPr/>
        </p:nvCxnSpPr>
        <p:spPr>
          <a:xfrm>
            <a:off x="7472599" y="1208131"/>
            <a:ext cx="12700" cy="1145063"/>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309AC51F-9BEF-AB4D-9075-528073C40AAB}"/>
              </a:ext>
            </a:extLst>
          </p:cNvPr>
          <p:cNvCxnSpPr>
            <a:cxnSpLocks/>
            <a:stCxn id="23" idx="1"/>
            <a:endCxn id="24" idx="1"/>
          </p:cNvCxnSpPr>
          <p:nvPr/>
        </p:nvCxnSpPr>
        <p:spPr>
          <a:xfrm rot="10800000" flipV="1">
            <a:off x="5926254" y="2353193"/>
            <a:ext cx="12700" cy="747815"/>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nvGrpSpPr>
          <p:cNvPr id="50" name="Group 49">
            <a:extLst>
              <a:ext uri="{FF2B5EF4-FFF2-40B4-BE49-F238E27FC236}">
                <a16:creationId xmlns:a16="http://schemas.microsoft.com/office/drawing/2014/main" id="{DA68B8D9-0F6C-6647-B74F-064708724633}"/>
              </a:ext>
            </a:extLst>
          </p:cNvPr>
          <p:cNvGrpSpPr/>
          <p:nvPr/>
        </p:nvGrpSpPr>
        <p:grpSpPr>
          <a:xfrm>
            <a:off x="5926254" y="2745850"/>
            <a:ext cx="1559045" cy="3636088"/>
            <a:chOff x="5926254" y="2745850"/>
            <a:chExt cx="1559045" cy="3636088"/>
          </a:xfrm>
        </p:grpSpPr>
        <p:grpSp>
          <p:nvGrpSpPr>
            <p:cNvPr id="49" name="Group 48">
              <a:extLst>
                <a:ext uri="{FF2B5EF4-FFF2-40B4-BE49-F238E27FC236}">
                  <a16:creationId xmlns:a16="http://schemas.microsoft.com/office/drawing/2014/main" id="{C70C7046-E2CF-624A-8839-189B4DD8D005}"/>
                </a:ext>
              </a:extLst>
            </p:cNvPr>
            <p:cNvGrpSpPr/>
            <p:nvPr/>
          </p:nvGrpSpPr>
          <p:grpSpPr>
            <a:xfrm>
              <a:off x="5926254" y="2745850"/>
              <a:ext cx="1546345" cy="3636088"/>
              <a:chOff x="5926254" y="2745850"/>
              <a:chExt cx="1546345" cy="3636088"/>
            </a:xfrm>
          </p:grpSpPr>
          <p:sp>
            <p:nvSpPr>
              <p:cNvPr id="24" name="Rounded Rectangle 23">
                <a:extLst>
                  <a:ext uri="{FF2B5EF4-FFF2-40B4-BE49-F238E27FC236}">
                    <a16:creationId xmlns:a16="http://schemas.microsoft.com/office/drawing/2014/main" id="{7D6450B3-3EAF-FC4F-9762-63E2926833E6}"/>
                  </a:ext>
                </a:extLst>
              </p:cNvPr>
              <p:cNvSpPr/>
              <p:nvPr/>
            </p:nvSpPr>
            <p:spPr>
              <a:xfrm>
                <a:off x="5926254" y="2745850"/>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5355C0B0-D5AF-E94B-BA67-41D9E8315C13}"/>
                  </a:ext>
                </a:extLst>
              </p:cNvPr>
              <p:cNvSpPr/>
              <p:nvPr/>
            </p:nvSpPr>
            <p:spPr>
              <a:xfrm>
                <a:off x="5926254" y="3592742"/>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1587240F-CBB1-E94A-9985-B6C57340D81F}"/>
                  </a:ext>
                </a:extLst>
              </p:cNvPr>
              <p:cNvSpPr/>
              <p:nvPr/>
            </p:nvSpPr>
            <p:spPr>
              <a:xfrm>
                <a:off x="5926254" y="4367154"/>
                <a:ext cx="1546345" cy="614736"/>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ounded Rectangle 26">
                <a:extLst>
                  <a:ext uri="{FF2B5EF4-FFF2-40B4-BE49-F238E27FC236}">
                    <a16:creationId xmlns:a16="http://schemas.microsoft.com/office/drawing/2014/main" id="{CFB66AD5-EB95-9F4D-BC0A-45BB94D96DBD}"/>
                  </a:ext>
                </a:extLst>
              </p:cNvPr>
              <p:cNvSpPr/>
              <p:nvPr/>
            </p:nvSpPr>
            <p:spPr>
              <a:xfrm>
                <a:off x="5926254" y="5118465"/>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ounded Rectangle 27">
                <a:extLst>
                  <a:ext uri="{FF2B5EF4-FFF2-40B4-BE49-F238E27FC236}">
                    <a16:creationId xmlns:a16="http://schemas.microsoft.com/office/drawing/2014/main" id="{4B7F3601-412C-7145-92B4-AF80854E2780}"/>
                  </a:ext>
                </a:extLst>
              </p:cNvPr>
              <p:cNvSpPr/>
              <p:nvPr/>
            </p:nvSpPr>
            <p:spPr>
              <a:xfrm>
                <a:off x="5926254" y="5797296"/>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31" name="Elbow Connector 30">
              <a:extLst>
                <a:ext uri="{FF2B5EF4-FFF2-40B4-BE49-F238E27FC236}">
                  <a16:creationId xmlns:a16="http://schemas.microsoft.com/office/drawing/2014/main" id="{8CAAD104-63E8-0740-BF48-647CE1BE5379}"/>
                </a:ext>
              </a:extLst>
            </p:cNvPr>
            <p:cNvCxnSpPr>
              <a:cxnSpLocks/>
              <a:stCxn id="24" idx="3"/>
              <a:endCxn id="25" idx="3"/>
            </p:cNvCxnSpPr>
            <p:nvPr/>
          </p:nvCxnSpPr>
          <p:spPr>
            <a:xfrm>
              <a:off x="7472599" y="3101009"/>
              <a:ext cx="12700" cy="846892"/>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34" name="Elbow Connector 33">
              <a:extLst>
                <a:ext uri="{FF2B5EF4-FFF2-40B4-BE49-F238E27FC236}">
                  <a16:creationId xmlns:a16="http://schemas.microsoft.com/office/drawing/2014/main" id="{94AB5160-4C6B-024A-BB66-8237E75718CD}"/>
                </a:ext>
              </a:extLst>
            </p:cNvPr>
            <p:cNvCxnSpPr>
              <a:cxnSpLocks/>
              <a:stCxn id="25" idx="1"/>
              <a:endCxn id="26" idx="1"/>
            </p:cNvCxnSpPr>
            <p:nvPr/>
          </p:nvCxnSpPr>
          <p:spPr>
            <a:xfrm rot="10800000" flipV="1">
              <a:off x="5926254" y="3947900"/>
              <a:ext cx="12700" cy="72662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39" name="Elbow Connector 38">
              <a:extLst>
                <a:ext uri="{FF2B5EF4-FFF2-40B4-BE49-F238E27FC236}">
                  <a16:creationId xmlns:a16="http://schemas.microsoft.com/office/drawing/2014/main" id="{7DF52C34-D635-6847-8671-E2F513A9B47A}"/>
                </a:ext>
              </a:extLst>
            </p:cNvPr>
            <p:cNvCxnSpPr>
              <a:cxnSpLocks/>
              <a:stCxn id="26" idx="3"/>
              <a:endCxn id="27" idx="3"/>
            </p:cNvCxnSpPr>
            <p:nvPr/>
          </p:nvCxnSpPr>
          <p:spPr>
            <a:xfrm>
              <a:off x="7472599" y="4674522"/>
              <a:ext cx="12700" cy="736264"/>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42" name="Elbow Connector 41">
              <a:extLst>
                <a:ext uri="{FF2B5EF4-FFF2-40B4-BE49-F238E27FC236}">
                  <a16:creationId xmlns:a16="http://schemas.microsoft.com/office/drawing/2014/main" id="{FC374A86-BAE6-6044-8311-6066F5961120}"/>
                </a:ext>
              </a:extLst>
            </p:cNvPr>
            <p:cNvCxnSpPr>
              <a:cxnSpLocks/>
              <a:stCxn id="27" idx="1"/>
              <a:endCxn id="28" idx="1"/>
            </p:cNvCxnSpPr>
            <p:nvPr/>
          </p:nvCxnSpPr>
          <p:spPr>
            <a:xfrm rot="10800000" flipV="1">
              <a:off x="5926254" y="5410785"/>
              <a:ext cx="12700" cy="67883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14AA1EB4-51D2-D542-B7D8-2D9F0D59B648}"/>
                  </a:ext>
                </a:extLst>
              </p:cNvPr>
              <p:cNvSpPr txBox="1"/>
              <p:nvPr/>
            </p:nvSpPr>
            <p:spPr>
              <a:xfrm>
                <a:off x="1269869" y="4560112"/>
                <a:ext cx="1720215" cy="646331"/>
              </a:xfrm>
              <a:prstGeom prst="rect">
                <a:avLst/>
              </a:prstGeom>
              <a:noFill/>
            </p:spPr>
            <p:txBody>
              <a:bodyPr wrap="none" rtlCol="0">
                <a:spAutoFit/>
              </a:bodyPr>
              <a:lstStyle/>
              <a:p>
                <a:r>
                  <a:rPr lang="en-US" altLang="zh-CN" dirty="0"/>
                  <a:t>Insertion:</a:t>
                </a:r>
                <a:r>
                  <a:rPr lang="zh-CN" altLang="en-US" dirty="0"/>
                  <a:t> </a:t>
                </a:r>
                <a:r>
                  <a:rPr lang="zh-CN" altLang="en-US" sz="3600" dirty="0">
                    <a:solidFill>
                      <a:srgbClr val="00B050"/>
                    </a:solidFill>
                  </a:rPr>
                  <a:t> </a:t>
                </a:r>
                <a14:m>
                  <m:oMath xmlns:m="http://schemas.openxmlformats.org/officeDocument/2006/math">
                    <m:r>
                      <a:rPr lang="en-US" altLang="zh-CN" sz="3600" i="1" dirty="0" smtClean="0">
                        <a:solidFill>
                          <a:srgbClr val="00B050"/>
                        </a:solidFill>
                        <a:latin typeface="Cambria Math" panose="02040503050406030204" pitchFamily="18" charset="0"/>
                      </a:rPr>
                      <m:t>2</m:t>
                    </m:r>
                    <m:r>
                      <a:rPr lang="en-US" altLang="zh-CN" sz="3600" i="1" dirty="0" smtClean="0">
                        <a:solidFill>
                          <a:srgbClr val="00B050"/>
                        </a:solidFill>
                        <a:latin typeface="Cambria Math" panose="02040503050406030204" pitchFamily="18" charset="0"/>
                      </a:rPr>
                      <m:t>𝑠</m:t>
                    </m:r>
                  </m:oMath>
                </a14:m>
                <a:endParaRPr lang="en-US" dirty="0"/>
              </a:p>
            </p:txBody>
          </p:sp>
        </mc:Choice>
        <mc:Fallback xmlns="">
          <p:sp>
            <p:nvSpPr>
              <p:cNvPr id="45" name="TextBox 44">
                <a:extLst>
                  <a:ext uri="{FF2B5EF4-FFF2-40B4-BE49-F238E27FC236}">
                    <a16:creationId xmlns:a16="http://schemas.microsoft.com/office/drawing/2014/main" id="{14AA1EB4-51D2-D542-B7D8-2D9F0D59B648}"/>
                  </a:ext>
                </a:extLst>
              </p:cNvPr>
              <p:cNvSpPr txBox="1">
                <a:spLocks noRot="1" noChangeAspect="1" noMove="1" noResize="1" noEditPoints="1" noAdjustHandles="1" noChangeArrowheads="1" noChangeShapeType="1" noTextEdit="1"/>
              </p:cNvSpPr>
              <p:nvPr/>
            </p:nvSpPr>
            <p:spPr>
              <a:xfrm>
                <a:off x="1269869" y="4560112"/>
                <a:ext cx="1720215" cy="646331"/>
              </a:xfrm>
              <a:prstGeom prst="rect">
                <a:avLst/>
              </a:prstGeom>
              <a:blipFill>
                <a:blip r:embed="rId3"/>
                <a:stretch>
                  <a:fillRect l="-2190" r="-2190" b="-5882"/>
                </a:stretch>
              </a:blipFill>
            </p:spPr>
            <p:txBody>
              <a:bodyPr/>
              <a:lstStyle/>
              <a:p>
                <a:r>
                  <a:rPr lang="en-US">
                    <a:noFill/>
                  </a:rPr>
                  <a:t> </a:t>
                </a:r>
              </a:p>
            </p:txBody>
          </p:sp>
        </mc:Fallback>
      </mc:AlternateContent>
      <p:sp>
        <p:nvSpPr>
          <p:cNvPr id="46" name="TextBox 45">
            <a:extLst>
              <a:ext uri="{FF2B5EF4-FFF2-40B4-BE49-F238E27FC236}">
                <a16:creationId xmlns:a16="http://schemas.microsoft.com/office/drawing/2014/main" id="{90CFAA6D-9184-974F-B757-B0DF4C0BBC3D}"/>
              </a:ext>
            </a:extLst>
          </p:cNvPr>
          <p:cNvSpPr txBox="1"/>
          <p:nvPr/>
        </p:nvSpPr>
        <p:spPr>
          <a:xfrm>
            <a:off x="591671" y="5474130"/>
            <a:ext cx="2631426" cy="646331"/>
          </a:xfrm>
          <a:prstGeom prst="rect">
            <a:avLst/>
          </a:prstGeom>
          <a:noFill/>
        </p:spPr>
        <p:txBody>
          <a:bodyPr wrap="none" rtlCol="0">
            <a:spAutoFit/>
          </a:bodyPr>
          <a:lstStyle/>
          <a:p>
            <a:r>
              <a:rPr lang="en-US" altLang="zh-CN" dirty="0"/>
              <a:t>Search</a:t>
            </a:r>
            <a:r>
              <a:rPr lang="zh-CN" altLang="en-US" dirty="0"/>
              <a:t> </a:t>
            </a:r>
            <a:r>
              <a:rPr lang="en-US" altLang="zh-CN" dirty="0"/>
              <a:t>the</a:t>
            </a:r>
            <a:r>
              <a:rPr lang="zh-CN" altLang="en-US" dirty="0"/>
              <a:t> </a:t>
            </a:r>
            <a:r>
              <a:rPr lang="en-US" altLang="zh-CN" dirty="0"/>
              <a:t>location:</a:t>
            </a:r>
            <a:r>
              <a:rPr lang="zh-CN" altLang="en-US" dirty="0"/>
              <a:t> </a:t>
            </a:r>
            <a:r>
              <a:rPr lang="zh-CN" altLang="en-US" sz="3600" dirty="0">
                <a:solidFill>
                  <a:srgbClr val="00B050"/>
                </a:solidFill>
              </a:rPr>
              <a:t> </a:t>
            </a:r>
            <a:r>
              <a:rPr lang="en-US" altLang="zh-CN" sz="3600" dirty="0">
                <a:solidFill>
                  <a:srgbClr val="00B050"/>
                </a:solidFill>
              </a:rPr>
              <a:t>??</a:t>
            </a:r>
            <a:endParaRPr lang="en-US" dirty="0"/>
          </a:p>
        </p:txBody>
      </p:sp>
      <p:sp>
        <p:nvSpPr>
          <p:cNvPr id="47" name="TextBox 46">
            <a:extLst>
              <a:ext uri="{FF2B5EF4-FFF2-40B4-BE49-F238E27FC236}">
                <a16:creationId xmlns:a16="http://schemas.microsoft.com/office/drawing/2014/main" id="{F40FF001-25E7-324D-9146-9FB5FDE70828}"/>
              </a:ext>
            </a:extLst>
          </p:cNvPr>
          <p:cNvSpPr txBox="1"/>
          <p:nvPr/>
        </p:nvSpPr>
        <p:spPr>
          <a:xfrm>
            <a:off x="693571" y="2275166"/>
            <a:ext cx="3412794" cy="646331"/>
          </a:xfrm>
          <a:prstGeom prst="rect">
            <a:avLst/>
          </a:prstGeom>
          <a:noFill/>
        </p:spPr>
        <p:txBody>
          <a:bodyPr wrap="none" rtlCol="0">
            <a:spAutoFit/>
          </a:bodyPr>
          <a:lstStyle/>
          <a:p>
            <a:r>
              <a:rPr lang="en-US" altLang="zh-CN" dirty="0"/>
              <a:t>Each</a:t>
            </a:r>
            <a:r>
              <a:rPr lang="zh-CN" altLang="en-US" dirty="0"/>
              <a:t> </a:t>
            </a:r>
            <a:r>
              <a:rPr lang="en-US" altLang="zh-CN" dirty="0"/>
              <a:t>comparison</a:t>
            </a:r>
            <a:r>
              <a:rPr lang="zh-CN" altLang="en-US" dirty="0"/>
              <a:t> </a:t>
            </a:r>
            <a:r>
              <a:rPr lang="en-US" altLang="zh-CN" dirty="0"/>
              <a:t>takes</a:t>
            </a:r>
            <a:r>
              <a:rPr lang="zh-CN" altLang="en-US" dirty="0"/>
              <a:t> </a:t>
            </a:r>
            <a:r>
              <a:rPr lang="en-US" altLang="zh-CN" sz="3600" dirty="0">
                <a:solidFill>
                  <a:srgbClr val="00B050"/>
                </a:solidFill>
              </a:rPr>
              <a:t>1</a:t>
            </a:r>
            <a:r>
              <a:rPr lang="zh-CN" altLang="en-US" dirty="0"/>
              <a:t> </a:t>
            </a:r>
            <a:r>
              <a:rPr lang="en-US" altLang="zh-CN" dirty="0"/>
              <a:t>seconds</a:t>
            </a:r>
            <a:endParaRPr lang="en-US" dirty="0"/>
          </a:p>
        </p:txBody>
      </p:sp>
      <p:pic>
        <p:nvPicPr>
          <p:cNvPr id="51" name="Picture 50">
            <a:extLst>
              <a:ext uri="{FF2B5EF4-FFF2-40B4-BE49-F238E27FC236}">
                <a16:creationId xmlns:a16="http://schemas.microsoft.com/office/drawing/2014/main" id="{CBAABA33-C2C1-C045-AE86-8A02DBC7B55E}"/>
              </a:ext>
            </a:extLst>
          </p:cNvPr>
          <p:cNvPicPr>
            <a:picLocks noChangeAspect="1"/>
          </p:cNvPicPr>
          <p:nvPr/>
        </p:nvPicPr>
        <p:blipFill>
          <a:blip r:embed="rId4"/>
          <a:stretch>
            <a:fillRect/>
          </a:stretch>
        </p:blipFill>
        <p:spPr>
          <a:xfrm>
            <a:off x="3406815" y="5571556"/>
            <a:ext cx="1165185" cy="1097810"/>
          </a:xfrm>
          <a:prstGeom prst="rect">
            <a:avLst/>
          </a:prstGeom>
        </p:spPr>
      </p:pic>
    </p:spTree>
    <p:extLst>
      <p:ext uri="{BB962C8B-B14F-4D97-AF65-F5344CB8AC3E}">
        <p14:creationId xmlns:p14="http://schemas.microsoft.com/office/powerpoint/2010/main" val="344748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3" grpId="0" animBg="1"/>
      <p:bldP spid="45" grpId="0"/>
      <p:bldP spid="4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32D3D4FB-30CB-6245-9966-313DF0D351D3}"/>
              </a:ext>
            </a:extLst>
          </p:cNvPr>
          <p:cNvGrpSpPr/>
          <p:nvPr/>
        </p:nvGrpSpPr>
        <p:grpSpPr>
          <a:xfrm>
            <a:off x="4828733" y="110949"/>
            <a:ext cx="1559045" cy="5701553"/>
            <a:chOff x="5926254" y="741965"/>
            <a:chExt cx="1559045" cy="5701553"/>
          </a:xfrm>
        </p:grpSpPr>
        <p:pic>
          <p:nvPicPr>
            <p:cNvPr id="19" name="Picture 18">
              <a:extLst>
                <a:ext uri="{FF2B5EF4-FFF2-40B4-BE49-F238E27FC236}">
                  <a16:creationId xmlns:a16="http://schemas.microsoft.com/office/drawing/2014/main" id="{6C6132B7-55A3-0C49-8AAE-F108EABB7E50}"/>
                </a:ext>
              </a:extLst>
            </p:cNvPr>
            <p:cNvPicPr>
              <a:picLocks noChangeAspect="1"/>
            </p:cNvPicPr>
            <p:nvPr/>
          </p:nvPicPr>
          <p:blipFill>
            <a:blip r:embed="rId3"/>
            <a:stretch>
              <a:fillRect/>
            </a:stretch>
          </p:blipFill>
          <p:spPr>
            <a:xfrm>
              <a:off x="5926254" y="741965"/>
              <a:ext cx="1546345" cy="5701553"/>
            </a:xfrm>
            <a:prstGeom prst="rect">
              <a:avLst/>
            </a:prstGeom>
          </p:spPr>
        </p:pic>
        <p:sp>
          <p:nvSpPr>
            <p:cNvPr id="20" name="Rounded Rectangle 19">
              <a:extLst>
                <a:ext uri="{FF2B5EF4-FFF2-40B4-BE49-F238E27FC236}">
                  <a16:creationId xmlns:a16="http://schemas.microsoft.com/office/drawing/2014/main" id="{F34DB44B-1ED1-2E4C-A190-6911E2C2C1E4}"/>
                </a:ext>
              </a:extLst>
            </p:cNvPr>
            <p:cNvSpPr/>
            <p:nvPr/>
          </p:nvSpPr>
          <p:spPr>
            <a:xfrm>
              <a:off x="5926254" y="784685"/>
              <a:ext cx="1546345" cy="84689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12AFE6D4-F2AF-094A-8108-ECD50398FB55}"/>
                </a:ext>
              </a:extLst>
            </p:cNvPr>
            <p:cNvSpPr/>
            <p:nvPr/>
          </p:nvSpPr>
          <p:spPr>
            <a:xfrm>
              <a:off x="5926254" y="2024633"/>
              <a:ext cx="1546345" cy="657121"/>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Elbow Connector 21">
              <a:extLst>
                <a:ext uri="{FF2B5EF4-FFF2-40B4-BE49-F238E27FC236}">
                  <a16:creationId xmlns:a16="http://schemas.microsoft.com/office/drawing/2014/main" id="{99C9C9CD-EF8E-0546-92AA-F0800772C577}"/>
                </a:ext>
              </a:extLst>
            </p:cNvPr>
            <p:cNvCxnSpPr>
              <a:stCxn id="20" idx="3"/>
              <a:endCxn id="21" idx="3"/>
            </p:cNvCxnSpPr>
            <p:nvPr/>
          </p:nvCxnSpPr>
          <p:spPr>
            <a:xfrm>
              <a:off x="7472599" y="1208131"/>
              <a:ext cx="12700" cy="1145063"/>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3" name="Elbow Connector 22">
              <a:extLst>
                <a:ext uri="{FF2B5EF4-FFF2-40B4-BE49-F238E27FC236}">
                  <a16:creationId xmlns:a16="http://schemas.microsoft.com/office/drawing/2014/main" id="{2E09F81C-FA00-444C-AE08-A9C2FB73E110}"/>
                </a:ext>
              </a:extLst>
            </p:cNvPr>
            <p:cNvCxnSpPr>
              <a:cxnSpLocks/>
              <a:stCxn id="21" idx="1"/>
              <a:endCxn id="30" idx="1"/>
            </p:cNvCxnSpPr>
            <p:nvPr/>
          </p:nvCxnSpPr>
          <p:spPr>
            <a:xfrm rot="10800000" flipV="1">
              <a:off x="5926254" y="2353193"/>
              <a:ext cx="12700" cy="747815"/>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nvGrpSpPr>
            <p:cNvPr id="24" name="Group 23">
              <a:extLst>
                <a:ext uri="{FF2B5EF4-FFF2-40B4-BE49-F238E27FC236}">
                  <a16:creationId xmlns:a16="http://schemas.microsoft.com/office/drawing/2014/main" id="{97B5D40E-6783-9342-9B98-C1B679916C42}"/>
                </a:ext>
              </a:extLst>
            </p:cNvPr>
            <p:cNvGrpSpPr/>
            <p:nvPr/>
          </p:nvGrpSpPr>
          <p:grpSpPr>
            <a:xfrm>
              <a:off x="5926254" y="2745850"/>
              <a:ext cx="1559045" cy="3636088"/>
              <a:chOff x="5926254" y="2745850"/>
              <a:chExt cx="1559045" cy="3636088"/>
            </a:xfrm>
          </p:grpSpPr>
          <p:grpSp>
            <p:nvGrpSpPr>
              <p:cNvPr id="25" name="Group 24">
                <a:extLst>
                  <a:ext uri="{FF2B5EF4-FFF2-40B4-BE49-F238E27FC236}">
                    <a16:creationId xmlns:a16="http://schemas.microsoft.com/office/drawing/2014/main" id="{36B0A27A-E4C0-864F-9391-30209F078F3F}"/>
                  </a:ext>
                </a:extLst>
              </p:cNvPr>
              <p:cNvGrpSpPr/>
              <p:nvPr/>
            </p:nvGrpSpPr>
            <p:grpSpPr>
              <a:xfrm>
                <a:off x="5926254" y="2745850"/>
                <a:ext cx="1546345" cy="3636088"/>
                <a:chOff x="5926254" y="2745850"/>
                <a:chExt cx="1546345" cy="3636088"/>
              </a:xfrm>
            </p:grpSpPr>
            <p:sp>
              <p:nvSpPr>
                <p:cNvPr id="30" name="Rounded Rectangle 29">
                  <a:extLst>
                    <a:ext uri="{FF2B5EF4-FFF2-40B4-BE49-F238E27FC236}">
                      <a16:creationId xmlns:a16="http://schemas.microsoft.com/office/drawing/2014/main" id="{68F3A029-87AF-7442-B9E7-6F26463D229F}"/>
                    </a:ext>
                  </a:extLst>
                </p:cNvPr>
                <p:cNvSpPr/>
                <p:nvPr/>
              </p:nvSpPr>
              <p:spPr>
                <a:xfrm>
                  <a:off x="5926254" y="2745850"/>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E16F3C7F-70BC-7F4A-877F-DA392557487D}"/>
                    </a:ext>
                  </a:extLst>
                </p:cNvPr>
                <p:cNvSpPr/>
                <p:nvPr/>
              </p:nvSpPr>
              <p:spPr>
                <a:xfrm>
                  <a:off x="5926254" y="3592742"/>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740366FE-334E-CD49-BF42-85E6E46016D7}"/>
                    </a:ext>
                  </a:extLst>
                </p:cNvPr>
                <p:cNvSpPr/>
                <p:nvPr/>
              </p:nvSpPr>
              <p:spPr>
                <a:xfrm>
                  <a:off x="5926254" y="4367154"/>
                  <a:ext cx="1546345" cy="614736"/>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ounded Rectangle 32">
                  <a:extLst>
                    <a:ext uri="{FF2B5EF4-FFF2-40B4-BE49-F238E27FC236}">
                      <a16:creationId xmlns:a16="http://schemas.microsoft.com/office/drawing/2014/main" id="{651CCD54-11C9-7847-ABC6-9B2DD614DA59}"/>
                    </a:ext>
                  </a:extLst>
                </p:cNvPr>
                <p:cNvSpPr/>
                <p:nvPr/>
              </p:nvSpPr>
              <p:spPr>
                <a:xfrm>
                  <a:off x="5926254" y="5118465"/>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ounded Rectangle 33">
                  <a:extLst>
                    <a:ext uri="{FF2B5EF4-FFF2-40B4-BE49-F238E27FC236}">
                      <a16:creationId xmlns:a16="http://schemas.microsoft.com/office/drawing/2014/main" id="{AE6C1A0E-B135-FD43-9575-6AA5C8FDB5BD}"/>
                    </a:ext>
                  </a:extLst>
                </p:cNvPr>
                <p:cNvSpPr/>
                <p:nvPr/>
              </p:nvSpPr>
              <p:spPr>
                <a:xfrm>
                  <a:off x="5926254" y="5797296"/>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26" name="Elbow Connector 25">
                <a:extLst>
                  <a:ext uri="{FF2B5EF4-FFF2-40B4-BE49-F238E27FC236}">
                    <a16:creationId xmlns:a16="http://schemas.microsoft.com/office/drawing/2014/main" id="{AF926236-497F-3E4A-8378-C958B163139D}"/>
                  </a:ext>
                </a:extLst>
              </p:cNvPr>
              <p:cNvCxnSpPr>
                <a:cxnSpLocks/>
                <a:stCxn id="30" idx="3"/>
                <a:endCxn id="31" idx="3"/>
              </p:cNvCxnSpPr>
              <p:nvPr/>
            </p:nvCxnSpPr>
            <p:spPr>
              <a:xfrm>
                <a:off x="7472599" y="3101009"/>
                <a:ext cx="12700" cy="846892"/>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7" name="Elbow Connector 26">
                <a:extLst>
                  <a:ext uri="{FF2B5EF4-FFF2-40B4-BE49-F238E27FC236}">
                    <a16:creationId xmlns:a16="http://schemas.microsoft.com/office/drawing/2014/main" id="{3183D2A1-18B6-894C-9851-9EC29DF7FB0B}"/>
                  </a:ext>
                </a:extLst>
              </p:cNvPr>
              <p:cNvCxnSpPr>
                <a:cxnSpLocks/>
                <a:stCxn id="31" idx="1"/>
                <a:endCxn id="32" idx="1"/>
              </p:cNvCxnSpPr>
              <p:nvPr/>
            </p:nvCxnSpPr>
            <p:spPr>
              <a:xfrm rot="10800000" flipV="1">
                <a:off x="5926254" y="3947900"/>
                <a:ext cx="12700" cy="72662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8" name="Elbow Connector 27">
                <a:extLst>
                  <a:ext uri="{FF2B5EF4-FFF2-40B4-BE49-F238E27FC236}">
                    <a16:creationId xmlns:a16="http://schemas.microsoft.com/office/drawing/2014/main" id="{03BF04D5-5E90-2848-9727-C4B40161F8D2}"/>
                  </a:ext>
                </a:extLst>
              </p:cNvPr>
              <p:cNvCxnSpPr>
                <a:cxnSpLocks/>
                <a:stCxn id="32" idx="3"/>
                <a:endCxn id="33" idx="3"/>
              </p:cNvCxnSpPr>
              <p:nvPr/>
            </p:nvCxnSpPr>
            <p:spPr>
              <a:xfrm>
                <a:off x="7472599" y="4674522"/>
                <a:ext cx="12700" cy="736264"/>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0A56C4F4-E990-C44A-9C73-0EBF04D235B5}"/>
                  </a:ext>
                </a:extLst>
              </p:cNvPr>
              <p:cNvCxnSpPr>
                <a:cxnSpLocks/>
                <a:stCxn id="33" idx="1"/>
                <a:endCxn id="34" idx="1"/>
              </p:cNvCxnSpPr>
              <p:nvPr/>
            </p:nvCxnSpPr>
            <p:spPr>
              <a:xfrm rot="10800000" flipV="1">
                <a:off x="5926254" y="5410785"/>
                <a:ext cx="12700" cy="67883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grpSp>
      <p:grpSp>
        <p:nvGrpSpPr>
          <p:cNvPr id="15" name="Group 14">
            <a:extLst>
              <a:ext uri="{FF2B5EF4-FFF2-40B4-BE49-F238E27FC236}">
                <a16:creationId xmlns:a16="http://schemas.microsoft.com/office/drawing/2014/main" id="{474DF3EB-4824-BF4B-B2B3-7EDC1BBCECC7}"/>
              </a:ext>
            </a:extLst>
          </p:cNvPr>
          <p:cNvGrpSpPr/>
          <p:nvPr/>
        </p:nvGrpSpPr>
        <p:grpSpPr>
          <a:xfrm>
            <a:off x="759956" y="137838"/>
            <a:ext cx="2386656" cy="5441576"/>
            <a:chOff x="2185344" y="871954"/>
            <a:chExt cx="2386656" cy="5441576"/>
          </a:xfrm>
        </p:grpSpPr>
        <p:pic>
          <p:nvPicPr>
            <p:cNvPr id="35" name="Picture 34">
              <a:extLst>
                <a:ext uri="{FF2B5EF4-FFF2-40B4-BE49-F238E27FC236}">
                  <a16:creationId xmlns:a16="http://schemas.microsoft.com/office/drawing/2014/main" id="{2AB81D5E-2C79-334D-8F58-03F89AF01E4F}"/>
                </a:ext>
              </a:extLst>
            </p:cNvPr>
            <p:cNvPicPr>
              <a:picLocks noChangeAspect="1"/>
            </p:cNvPicPr>
            <p:nvPr/>
          </p:nvPicPr>
          <p:blipFill>
            <a:blip r:embed="rId4"/>
            <a:stretch>
              <a:fillRect/>
            </a:stretch>
          </p:blipFill>
          <p:spPr>
            <a:xfrm>
              <a:off x="2185344" y="871954"/>
              <a:ext cx="2386656" cy="5441576"/>
            </a:xfrm>
            <a:prstGeom prst="rect">
              <a:avLst/>
            </a:prstGeom>
          </p:spPr>
        </p:pic>
        <p:grpSp>
          <p:nvGrpSpPr>
            <p:cNvPr id="36" name="Group 35">
              <a:extLst>
                <a:ext uri="{FF2B5EF4-FFF2-40B4-BE49-F238E27FC236}">
                  <a16:creationId xmlns:a16="http://schemas.microsoft.com/office/drawing/2014/main" id="{9BD2FC6B-029D-4340-8AF6-970950B84752}"/>
                </a:ext>
              </a:extLst>
            </p:cNvPr>
            <p:cNvGrpSpPr/>
            <p:nvPr/>
          </p:nvGrpSpPr>
          <p:grpSpPr>
            <a:xfrm>
              <a:off x="2607452" y="2100555"/>
              <a:ext cx="1640541" cy="3299012"/>
              <a:chOff x="6212541" y="1613647"/>
              <a:chExt cx="1640541" cy="3299012"/>
            </a:xfrm>
          </p:grpSpPr>
          <p:cxnSp>
            <p:nvCxnSpPr>
              <p:cNvPr id="37" name="Straight Connector 36">
                <a:extLst>
                  <a:ext uri="{FF2B5EF4-FFF2-40B4-BE49-F238E27FC236}">
                    <a16:creationId xmlns:a16="http://schemas.microsoft.com/office/drawing/2014/main" id="{4AC0C0C0-FBDD-B241-A52D-B5E275DCA543}"/>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057FFD8A-8E0D-194A-9030-66359847F780}"/>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AF302F31-FF61-F847-BFF4-4AFA6B2EE127}"/>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7D3293FD-0D43-4A4D-B8EA-960CB9ECFBF1}"/>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F2FCDAE1-7406-4C4C-8B9E-EC409F6BD4B5}"/>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ABDE2150-0908-EB4F-811D-B18EB24A164D}"/>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grpSp>
      <p:sp>
        <p:nvSpPr>
          <p:cNvPr id="43" name="TextBox 42">
            <a:extLst>
              <a:ext uri="{FF2B5EF4-FFF2-40B4-BE49-F238E27FC236}">
                <a16:creationId xmlns:a16="http://schemas.microsoft.com/office/drawing/2014/main" id="{ADCDC60C-A7A6-0149-885B-F5D5DCC80152}"/>
              </a:ext>
            </a:extLst>
          </p:cNvPr>
          <p:cNvSpPr txBox="1"/>
          <p:nvPr/>
        </p:nvSpPr>
        <p:spPr>
          <a:xfrm>
            <a:off x="878541" y="6058883"/>
            <a:ext cx="1836400" cy="646331"/>
          </a:xfrm>
          <a:prstGeom prst="rect">
            <a:avLst/>
          </a:prstGeom>
          <a:noFill/>
        </p:spPr>
        <p:txBody>
          <a:bodyPr wrap="none" rtlCol="0">
            <a:spAutoFit/>
          </a:bodyPr>
          <a:lstStyle/>
          <a:p>
            <a:r>
              <a:rPr lang="en-US" altLang="zh-CN" dirty="0">
                <a:solidFill>
                  <a:srgbClr val="00B050"/>
                </a:solidFill>
              </a:rPr>
              <a:t>Fast</a:t>
            </a:r>
            <a:r>
              <a:rPr lang="zh-CN" altLang="en-US" dirty="0"/>
              <a:t> </a:t>
            </a:r>
            <a:r>
              <a:rPr lang="en-US" altLang="zh-CN" dirty="0"/>
              <a:t>for</a:t>
            </a:r>
            <a:r>
              <a:rPr lang="zh-CN" altLang="en-US" dirty="0"/>
              <a:t> </a:t>
            </a:r>
            <a:r>
              <a:rPr lang="en-US" altLang="zh-CN" dirty="0"/>
              <a:t>search</a:t>
            </a:r>
          </a:p>
          <a:p>
            <a:r>
              <a:rPr lang="en-US" altLang="zh-CN" dirty="0">
                <a:solidFill>
                  <a:srgbClr val="FF0000"/>
                </a:solidFill>
              </a:rPr>
              <a:t>Slow</a:t>
            </a:r>
            <a:r>
              <a:rPr lang="zh-CN" altLang="en-US" dirty="0"/>
              <a:t> </a:t>
            </a:r>
            <a:r>
              <a:rPr lang="en-US" altLang="zh-CN" dirty="0"/>
              <a:t>for</a:t>
            </a:r>
            <a:r>
              <a:rPr lang="zh-CN" altLang="en-US" dirty="0"/>
              <a:t> </a:t>
            </a:r>
            <a:r>
              <a:rPr lang="en-US" altLang="zh-CN" dirty="0"/>
              <a:t>insertion</a:t>
            </a:r>
            <a:endParaRPr lang="en-US" dirty="0"/>
          </a:p>
        </p:txBody>
      </p:sp>
      <p:sp>
        <p:nvSpPr>
          <p:cNvPr id="44" name="TextBox 43">
            <a:extLst>
              <a:ext uri="{FF2B5EF4-FFF2-40B4-BE49-F238E27FC236}">
                <a16:creationId xmlns:a16="http://schemas.microsoft.com/office/drawing/2014/main" id="{F7900DB3-EF72-8847-9289-5252397525C9}"/>
              </a:ext>
            </a:extLst>
          </p:cNvPr>
          <p:cNvSpPr txBox="1"/>
          <p:nvPr/>
        </p:nvSpPr>
        <p:spPr>
          <a:xfrm>
            <a:off x="4725258" y="6058883"/>
            <a:ext cx="1765996" cy="646331"/>
          </a:xfrm>
          <a:prstGeom prst="rect">
            <a:avLst/>
          </a:prstGeom>
          <a:noFill/>
        </p:spPr>
        <p:txBody>
          <a:bodyPr wrap="none" rtlCol="0">
            <a:spAutoFit/>
          </a:bodyPr>
          <a:lstStyle/>
          <a:p>
            <a:r>
              <a:rPr lang="en-US" altLang="zh-CN" dirty="0">
                <a:solidFill>
                  <a:srgbClr val="FF0000"/>
                </a:solidFill>
              </a:rPr>
              <a:t>Slow</a:t>
            </a:r>
            <a:r>
              <a:rPr lang="zh-CN" altLang="en-US" dirty="0"/>
              <a:t> </a:t>
            </a:r>
            <a:r>
              <a:rPr lang="en-US" altLang="zh-CN" dirty="0"/>
              <a:t>for</a:t>
            </a:r>
            <a:r>
              <a:rPr lang="zh-CN" altLang="en-US" dirty="0"/>
              <a:t> </a:t>
            </a:r>
            <a:r>
              <a:rPr lang="en-US" altLang="zh-CN" dirty="0"/>
              <a:t>search</a:t>
            </a:r>
          </a:p>
          <a:p>
            <a:r>
              <a:rPr lang="en-US" altLang="zh-CN" dirty="0">
                <a:solidFill>
                  <a:srgbClr val="00B050"/>
                </a:solidFill>
              </a:rPr>
              <a:t>Fast</a:t>
            </a:r>
            <a:r>
              <a:rPr lang="zh-CN" altLang="en-US" dirty="0"/>
              <a:t> </a:t>
            </a:r>
            <a:r>
              <a:rPr lang="en-US" altLang="zh-CN" dirty="0"/>
              <a:t>for</a:t>
            </a:r>
            <a:r>
              <a:rPr lang="zh-CN" altLang="en-US" dirty="0"/>
              <a:t> </a:t>
            </a:r>
            <a:r>
              <a:rPr lang="en-US" altLang="zh-CN" dirty="0"/>
              <a:t>insertion</a:t>
            </a:r>
            <a:endParaRPr lang="en-US" dirty="0"/>
          </a:p>
        </p:txBody>
      </p:sp>
    </p:spTree>
    <p:extLst>
      <p:ext uri="{BB962C8B-B14F-4D97-AF65-F5344CB8AC3E}">
        <p14:creationId xmlns:p14="http://schemas.microsoft.com/office/powerpoint/2010/main" val="3308827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32D3D4FB-30CB-6245-9966-313DF0D351D3}"/>
              </a:ext>
            </a:extLst>
          </p:cNvPr>
          <p:cNvGrpSpPr/>
          <p:nvPr/>
        </p:nvGrpSpPr>
        <p:grpSpPr>
          <a:xfrm>
            <a:off x="4572000" y="982135"/>
            <a:ext cx="1559045" cy="5701553"/>
            <a:chOff x="5926254" y="741965"/>
            <a:chExt cx="1559045" cy="5701553"/>
          </a:xfrm>
        </p:grpSpPr>
        <p:pic>
          <p:nvPicPr>
            <p:cNvPr id="19" name="Picture 18">
              <a:extLst>
                <a:ext uri="{FF2B5EF4-FFF2-40B4-BE49-F238E27FC236}">
                  <a16:creationId xmlns:a16="http://schemas.microsoft.com/office/drawing/2014/main" id="{6C6132B7-55A3-0C49-8AAE-F108EABB7E50}"/>
                </a:ext>
              </a:extLst>
            </p:cNvPr>
            <p:cNvPicPr>
              <a:picLocks noChangeAspect="1"/>
            </p:cNvPicPr>
            <p:nvPr/>
          </p:nvPicPr>
          <p:blipFill>
            <a:blip r:embed="rId3"/>
            <a:stretch>
              <a:fillRect/>
            </a:stretch>
          </p:blipFill>
          <p:spPr>
            <a:xfrm>
              <a:off x="5926254" y="741965"/>
              <a:ext cx="1546345" cy="5701553"/>
            </a:xfrm>
            <a:prstGeom prst="rect">
              <a:avLst/>
            </a:prstGeom>
          </p:spPr>
        </p:pic>
        <p:sp>
          <p:nvSpPr>
            <p:cNvPr id="20" name="Rounded Rectangle 19">
              <a:extLst>
                <a:ext uri="{FF2B5EF4-FFF2-40B4-BE49-F238E27FC236}">
                  <a16:creationId xmlns:a16="http://schemas.microsoft.com/office/drawing/2014/main" id="{F34DB44B-1ED1-2E4C-A190-6911E2C2C1E4}"/>
                </a:ext>
              </a:extLst>
            </p:cNvPr>
            <p:cNvSpPr/>
            <p:nvPr/>
          </p:nvSpPr>
          <p:spPr>
            <a:xfrm>
              <a:off x="5926254" y="784685"/>
              <a:ext cx="1546345" cy="84689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12AFE6D4-F2AF-094A-8108-ECD50398FB55}"/>
                </a:ext>
              </a:extLst>
            </p:cNvPr>
            <p:cNvSpPr/>
            <p:nvPr/>
          </p:nvSpPr>
          <p:spPr>
            <a:xfrm>
              <a:off x="5926254" y="2024633"/>
              <a:ext cx="1546345" cy="657121"/>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Elbow Connector 21">
              <a:extLst>
                <a:ext uri="{FF2B5EF4-FFF2-40B4-BE49-F238E27FC236}">
                  <a16:creationId xmlns:a16="http://schemas.microsoft.com/office/drawing/2014/main" id="{99C9C9CD-EF8E-0546-92AA-F0800772C577}"/>
                </a:ext>
              </a:extLst>
            </p:cNvPr>
            <p:cNvCxnSpPr>
              <a:stCxn id="20" idx="3"/>
              <a:endCxn id="21" idx="3"/>
            </p:cNvCxnSpPr>
            <p:nvPr/>
          </p:nvCxnSpPr>
          <p:spPr>
            <a:xfrm>
              <a:off x="7472599" y="1208131"/>
              <a:ext cx="12700" cy="1145063"/>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3" name="Elbow Connector 22">
              <a:extLst>
                <a:ext uri="{FF2B5EF4-FFF2-40B4-BE49-F238E27FC236}">
                  <a16:creationId xmlns:a16="http://schemas.microsoft.com/office/drawing/2014/main" id="{2E09F81C-FA00-444C-AE08-A9C2FB73E110}"/>
                </a:ext>
              </a:extLst>
            </p:cNvPr>
            <p:cNvCxnSpPr>
              <a:cxnSpLocks/>
              <a:stCxn id="21" idx="1"/>
              <a:endCxn id="30" idx="1"/>
            </p:cNvCxnSpPr>
            <p:nvPr/>
          </p:nvCxnSpPr>
          <p:spPr>
            <a:xfrm rot="10800000" flipV="1">
              <a:off x="5926254" y="2353193"/>
              <a:ext cx="12700" cy="747815"/>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nvGrpSpPr>
            <p:cNvPr id="24" name="Group 23">
              <a:extLst>
                <a:ext uri="{FF2B5EF4-FFF2-40B4-BE49-F238E27FC236}">
                  <a16:creationId xmlns:a16="http://schemas.microsoft.com/office/drawing/2014/main" id="{97B5D40E-6783-9342-9B98-C1B679916C42}"/>
                </a:ext>
              </a:extLst>
            </p:cNvPr>
            <p:cNvGrpSpPr/>
            <p:nvPr/>
          </p:nvGrpSpPr>
          <p:grpSpPr>
            <a:xfrm>
              <a:off x="5926254" y="2745850"/>
              <a:ext cx="1559045" cy="3636088"/>
              <a:chOff x="5926254" y="2745850"/>
              <a:chExt cx="1559045" cy="3636088"/>
            </a:xfrm>
          </p:grpSpPr>
          <p:grpSp>
            <p:nvGrpSpPr>
              <p:cNvPr id="25" name="Group 24">
                <a:extLst>
                  <a:ext uri="{FF2B5EF4-FFF2-40B4-BE49-F238E27FC236}">
                    <a16:creationId xmlns:a16="http://schemas.microsoft.com/office/drawing/2014/main" id="{36B0A27A-E4C0-864F-9391-30209F078F3F}"/>
                  </a:ext>
                </a:extLst>
              </p:cNvPr>
              <p:cNvGrpSpPr/>
              <p:nvPr/>
            </p:nvGrpSpPr>
            <p:grpSpPr>
              <a:xfrm>
                <a:off x="5926254" y="2745850"/>
                <a:ext cx="1546345" cy="3636088"/>
                <a:chOff x="5926254" y="2745850"/>
                <a:chExt cx="1546345" cy="3636088"/>
              </a:xfrm>
            </p:grpSpPr>
            <p:sp>
              <p:nvSpPr>
                <p:cNvPr id="30" name="Rounded Rectangle 29">
                  <a:extLst>
                    <a:ext uri="{FF2B5EF4-FFF2-40B4-BE49-F238E27FC236}">
                      <a16:creationId xmlns:a16="http://schemas.microsoft.com/office/drawing/2014/main" id="{68F3A029-87AF-7442-B9E7-6F26463D229F}"/>
                    </a:ext>
                  </a:extLst>
                </p:cNvPr>
                <p:cNvSpPr/>
                <p:nvPr/>
              </p:nvSpPr>
              <p:spPr>
                <a:xfrm>
                  <a:off x="5926254" y="2745850"/>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E16F3C7F-70BC-7F4A-877F-DA392557487D}"/>
                    </a:ext>
                  </a:extLst>
                </p:cNvPr>
                <p:cNvSpPr/>
                <p:nvPr/>
              </p:nvSpPr>
              <p:spPr>
                <a:xfrm>
                  <a:off x="5926254" y="3592742"/>
                  <a:ext cx="1546345" cy="710317"/>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740366FE-334E-CD49-BF42-85E6E46016D7}"/>
                    </a:ext>
                  </a:extLst>
                </p:cNvPr>
                <p:cNvSpPr/>
                <p:nvPr/>
              </p:nvSpPr>
              <p:spPr>
                <a:xfrm>
                  <a:off x="5926254" y="4367154"/>
                  <a:ext cx="1546345" cy="614736"/>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ounded Rectangle 32">
                  <a:extLst>
                    <a:ext uri="{FF2B5EF4-FFF2-40B4-BE49-F238E27FC236}">
                      <a16:creationId xmlns:a16="http://schemas.microsoft.com/office/drawing/2014/main" id="{651CCD54-11C9-7847-ABC6-9B2DD614DA59}"/>
                    </a:ext>
                  </a:extLst>
                </p:cNvPr>
                <p:cNvSpPr/>
                <p:nvPr/>
              </p:nvSpPr>
              <p:spPr>
                <a:xfrm>
                  <a:off x="5926254" y="5118465"/>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ounded Rectangle 33">
                  <a:extLst>
                    <a:ext uri="{FF2B5EF4-FFF2-40B4-BE49-F238E27FC236}">
                      <a16:creationId xmlns:a16="http://schemas.microsoft.com/office/drawing/2014/main" id="{AE6C1A0E-B135-FD43-9575-6AA5C8FDB5BD}"/>
                    </a:ext>
                  </a:extLst>
                </p:cNvPr>
                <p:cNvSpPr/>
                <p:nvPr/>
              </p:nvSpPr>
              <p:spPr>
                <a:xfrm>
                  <a:off x="5926254" y="5797296"/>
                  <a:ext cx="1546345" cy="584642"/>
                </a:xfrm>
                <a:prstGeom prst="roundRect">
                  <a:avLst/>
                </a:prstGeom>
                <a:noFill/>
                <a:ln w="22225">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26" name="Elbow Connector 25">
                <a:extLst>
                  <a:ext uri="{FF2B5EF4-FFF2-40B4-BE49-F238E27FC236}">
                    <a16:creationId xmlns:a16="http://schemas.microsoft.com/office/drawing/2014/main" id="{AF926236-497F-3E4A-8378-C958B163139D}"/>
                  </a:ext>
                </a:extLst>
              </p:cNvPr>
              <p:cNvCxnSpPr>
                <a:cxnSpLocks/>
                <a:stCxn id="30" idx="3"/>
                <a:endCxn id="31" idx="3"/>
              </p:cNvCxnSpPr>
              <p:nvPr/>
            </p:nvCxnSpPr>
            <p:spPr>
              <a:xfrm>
                <a:off x="7472599" y="3101009"/>
                <a:ext cx="12700" cy="846892"/>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7" name="Elbow Connector 26">
                <a:extLst>
                  <a:ext uri="{FF2B5EF4-FFF2-40B4-BE49-F238E27FC236}">
                    <a16:creationId xmlns:a16="http://schemas.microsoft.com/office/drawing/2014/main" id="{3183D2A1-18B6-894C-9851-9EC29DF7FB0B}"/>
                  </a:ext>
                </a:extLst>
              </p:cNvPr>
              <p:cNvCxnSpPr>
                <a:cxnSpLocks/>
                <a:stCxn id="31" idx="1"/>
                <a:endCxn id="32" idx="1"/>
              </p:cNvCxnSpPr>
              <p:nvPr/>
            </p:nvCxnSpPr>
            <p:spPr>
              <a:xfrm rot="10800000" flipV="1">
                <a:off x="5926254" y="3947900"/>
                <a:ext cx="12700" cy="72662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8" name="Elbow Connector 27">
                <a:extLst>
                  <a:ext uri="{FF2B5EF4-FFF2-40B4-BE49-F238E27FC236}">
                    <a16:creationId xmlns:a16="http://schemas.microsoft.com/office/drawing/2014/main" id="{03BF04D5-5E90-2848-9727-C4B40161F8D2}"/>
                  </a:ext>
                </a:extLst>
              </p:cNvPr>
              <p:cNvCxnSpPr>
                <a:cxnSpLocks/>
                <a:stCxn id="32" idx="3"/>
                <a:endCxn id="33" idx="3"/>
              </p:cNvCxnSpPr>
              <p:nvPr/>
            </p:nvCxnSpPr>
            <p:spPr>
              <a:xfrm>
                <a:off x="7472599" y="4674522"/>
                <a:ext cx="12700" cy="736264"/>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cxnSp>
            <p:nvCxnSpPr>
              <p:cNvPr id="29" name="Elbow Connector 28">
                <a:extLst>
                  <a:ext uri="{FF2B5EF4-FFF2-40B4-BE49-F238E27FC236}">
                    <a16:creationId xmlns:a16="http://schemas.microsoft.com/office/drawing/2014/main" id="{0A56C4F4-E990-C44A-9C73-0EBF04D235B5}"/>
                  </a:ext>
                </a:extLst>
              </p:cNvPr>
              <p:cNvCxnSpPr>
                <a:cxnSpLocks/>
                <a:stCxn id="33" idx="1"/>
                <a:endCxn id="34" idx="1"/>
              </p:cNvCxnSpPr>
              <p:nvPr/>
            </p:nvCxnSpPr>
            <p:spPr>
              <a:xfrm rot="10800000" flipV="1">
                <a:off x="5926254" y="5410785"/>
                <a:ext cx="12700" cy="678831"/>
              </a:xfrm>
              <a:prstGeom prst="bentConnector3">
                <a:avLst>
                  <a:gd name="adj1" fmla="val 1800000"/>
                </a:avLst>
              </a:prstGeom>
              <a:ln>
                <a:solidFill>
                  <a:srgbClr val="000000"/>
                </a:solidFill>
                <a:tailEnd type="arrow" w="lg" len="lg"/>
              </a:ln>
            </p:spPr>
            <p:style>
              <a:lnRef idx="2">
                <a:schemeClr val="accent1"/>
              </a:lnRef>
              <a:fillRef idx="0">
                <a:schemeClr val="accent1"/>
              </a:fillRef>
              <a:effectRef idx="1">
                <a:schemeClr val="accent1"/>
              </a:effectRef>
              <a:fontRef idx="minor">
                <a:schemeClr val="tx1"/>
              </a:fontRef>
            </p:style>
          </p:cxnSp>
        </p:grpSp>
      </p:grpSp>
      <p:grpSp>
        <p:nvGrpSpPr>
          <p:cNvPr id="15" name="Group 14">
            <a:extLst>
              <a:ext uri="{FF2B5EF4-FFF2-40B4-BE49-F238E27FC236}">
                <a16:creationId xmlns:a16="http://schemas.microsoft.com/office/drawing/2014/main" id="{474DF3EB-4824-BF4B-B2B3-7EDC1BBCECC7}"/>
              </a:ext>
            </a:extLst>
          </p:cNvPr>
          <p:cNvGrpSpPr/>
          <p:nvPr/>
        </p:nvGrpSpPr>
        <p:grpSpPr>
          <a:xfrm>
            <a:off x="475576" y="1178922"/>
            <a:ext cx="2386656" cy="5441576"/>
            <a:chOff x="2185344" y="871954"/>
            <a:chExt cx="2386656" cy="5441576"/>
          </a:xfrm>
        </p:grpSpPr>
        <p:pic>
          <p:nvPicPr>
            <p:cNvPr id="35" name="Picture 34">
              <a:extLst>
                <a:ext uri="{FF2B5EF4-FFF2-40B4-BE49-F238E27FC236}">
                  <a16:creationId xmlns:a16="http://schemas.microsoft.com/office/drawing/2014/main" id="{2AB81D5E-2C79-334D-8F58-03F89AF01E4F}"/>
                </a:ext>
              </a:extLst>
            </p:cNvPr>
            <p:cNvPicPr>
              <a:picLocks noChangeAspect="1"/>
            </p:cNvPicPr>
            <p:nvPr/>
          </p:nvPicPr>
          <p:blipFill>
            <a:blip r:embed="rId4"/>
            <a:stretch>
              <a:fillRect/>
            </a:stretch>
          </p:blipFill>
          <p:spPr>
            <a:xfrm>
              <a:off x="2185344" y="871954"/>
              <a:ext cx="2386656" cy="5441576"/>
            </a:xfrm>
            <a:prstGeom prst="rect">
              <a:avLst/>
            </a:prstGeom>
          </p:spPr>
        </p:pic>
        <p:grpSp>
          <p:nvGrpSpPr>
            <p:cNvPr id="36" name="Group 35">
              <a:extLst>
                <a:ext uri="{FF2B5EF4-FFF2-40B4-BE49-F238E27FC236}">
                  <a16:creationId xmlns:a16="http://schemas.microsoft.com/office/drawing/2014/main" id="{9BD2FC6B-029D-4340-8AF6-970950B84752}"/>
                </a:ext>
              </a:extLst>
            </p:cNvPr>
            <p:cNvGrpSpPr/>
            <p:nvPr/>
          </p:nvGrpSpPr>
          <p:grpSpPr>
            <a:xfrm>
              <a:off x="2607452" y="2100555"/>
              <a:ext cx="1640541" cy="3299012"/>
              <a:chOff x="6212541" y="1613647"/>
              <a:chExt cx="1640541" cy="3299012"/>
            </a:xfrm>
          </p:grpSpPr>
          <p:cxnSp>
            <p:nvCxnSpPr>
              <p:cNvPr id="37" name="Straight Connector 36">
                <a:extLst>
                  <a:ext uri="{FF2B5EF4-FFF2-40B4-BE49-F238E27FC236}">
                    <a16:creationId xmlns:a16="http://schemas.microsoft.com/office/drawing/2014/main" id="{4AC0C0C0-FBDD-B241-A52D-B5E275DCA543}"/>
                  </a:ext>
                </a:extLst>
              </p:cNvPr>
              <p:cNvCxnSpPr>
                <a:cxnSpLocks/>
              </p:cNvCxnSpPr>
              <p:nvPr/>
            </p:nvCxnSpPr>
            <p:spPr>
              <a:xfrm>
                <a:off x="6212541" y="16136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057FFD8A-8E0D-194A-9030-66359847F780}"/>
                  </a:ext>
                </a:extLst>
              </p:cNvPr>
              <p:cNvCxnSpPr>
                <a:cxnSpLocks/>
              </p:cNvCxnSpPr>
              <p:nvPr/>
            </p:nvCxnSpPr>
            <p:spPr>
              <a:xfrm>
                <a:off x="6212541" y="2358590"/>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AF302F31-FF61-F847-BFF4-4AFA6B2EE127}"/>
                  </a:ext>
                </a:extLst>
              </p:cNvPr>
              <p:cNvCxnSpPr>
                <a:cxnSpLocks/>
              </p:cNvCxnSpPr>
              <p:nvPr/>
            </p:nvCxnSpPr>
            <p:spPr>
              <a:xfrm>
                <a:off x="6212541" y="3039036"/>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7D3293FD-0D43-4A4D-B8EA-960CB9ECFBF1}"/>
                  </a:ext>
                </a:extLst>
              </p:cNvPr>
              <p:cNvCxnSpPr>
                <a:cxnSpLocks/>
              </p:cNvCxnSpPr>
              <p:nvPr/>
            </p:nvCxnSpPr>
            <p:spPr>
              <a:xfrm>
                <a:off x="6212541" y="3747247"/>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F2FCDAE1-7406-4C4C-8B9E-EC409F6BD4B5}"/>
                  </a:ext>
                </a:extLst>
              </p:cNvPr>
              <p:cNvCxnSpPr>
                <a:cxnSpLocks/>
              </p:cNvCxnSpPr>
              <p:nvPr/>
            </p:nvCxnSpPr>
            <p:spPr>
              <a:xfrm>
                <a:off x="6212541" y="4312024"/>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ABDE2150-0908-EB4F-811D-B18EB24A164D}"/>
                  </a:ext>
                </a:extLst>
              </p:cNvPr>
              <p:cNvCxnSpPr>
                <a:cxnSpLocks/>
              </p:cNvCxnSpPr>
              <p:nvPr/>
            </p:nvCxnSpPr>
            <p:spPr>
              <a:xfrm>
                <a:off x="6212541" y="4912659"/>
                <a:ext cx="1640541" cy="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grpSp>
      </p:grpSp>
      <p:sp>
        <p:nvSpPr>
          <p:cNvPr id="45" name="TextBox 44">
            <a:extLst>
              <a:ext uri="{FF2B5EF4-FFF2-40B4-BE49-F238E27FC236}">
                <a16:creationId xmlns:a16="http://schemas.microsoft.com/office/drawing/2014/main" id="{3A2FB5F4-A928-7F4B-915E-5B2D42AEC68C}"/>
              </a:ext>
            </a:extLst>
          </p:cNvPr>
          <p:cNvSpPr txBox="1"/>
          <p:nvPr/>
        </p:nvSpPr>
        <p:spPr>
          <a:xfrm>
            <a:off x="717177" y="139648"/>
            <a:ext cx="3248197" cy="584775"/>
          </a:xfrm>
          <a:prstGeom prst="rect">
            <a:avLst/>
          </a:prstGeom>
          <a:noFill/>
        </p:spPr>
        <p:txBody>
          <a:bodyPr wrap="none" rtlCol="0">
            <a:spAutoFit/>
          </a:bodyPr>
          <a:lstStyle/>
          <a:p>
            <a:r>
              <a:rPr lang="en-US" altLang="zh-CN" sz="3200" dirty="0"/>
              <a:t>17.3</a:t>
            </a:r>
            <a:r>
              <a:rPr lang="zh-CN" altLang="en-US" sz="3200" dirty="0"/>
              <a:t> </a:t>
            </a:r>
            <a:r>
              <a:rPr lang="en-US" altLang="zh-CN" sz="3200" dirty="0"/>
              <a:t>Do</a:t>
            </a:r>
            <a:r>
              <a:rPr lang="zh-CN" altLang="en-US" sz="3200" dirty="0"/>
              <a:t> </a:t>
            </a:r>
            <a:r>
              <a:rPr lang="en-US" altLang="zh-CN" sz="3200" dirty="0"/>
              <a:t>both</a:t>
            </a:r>
            <a:r>
              <a:rPr lang="zh-CN" altLang="en-US" sz="3200" dirty="0"/>
              <a:t> </a:t>
            </a:r>
            <a:r>
              <a:rPr lang="en-US" altLang="zh-CN" sz="3200" dirty="0"/>
              <a:t>fast?</a:t>
            </a:r>
            <a:endParaRPr lang="en-US" sz="3200" dirty="0"/>
          </a:p>
        </p:txBody>
      </p:sp>
    </p:spTree>
    <p:extLst>
      <p:ext uri="{BB962C8B-B14F-4D97-AF65-F5344CB8AC3E}">
        <p14:creationId xmlns:p14="http://schemas.microsoft.com/office/powerpoint/2010/main" val="1930494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83994" y="429638"/>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30980" y="1408303"/>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05093" y="2913410"/>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75136" y="2107411"/>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33416" y="5399100"/>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02463" y="4572558"/>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04684" y="3719410"/>
            <a:ext cx="1168321" cy="814284"/>
          </a:xfrm>
          <a:prstGeom prst="rect">
            <a:avLst/>
          </a:prstGeom>
        </p:spPr>
      </p:pic>
      <p:sp>
        <p:nvSpPr>
          <p:cNvPr id="28" name="Rectangle 27">
            <a:extLst>
              <a:ext uri="{FF2B5EF4-FFF2-40B4-BE49-F238E27FC236}">
                <a16:creationId xmlns:a16="http://schemas.microsoft.com/office/drawing/2014/main" id="{AB1B984A-351E-A641-8C09-BD85C00851BD}"/>
              </a:ext>
            </a:extLst>
          </p:cNvPr>
          <p:cNvSpPr/>
          <p:nvPr/>
        </p:nvSpPr>
        <p:spPr>
          <a:xfrm>
            <a:off x="7264592" y="6956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7264592" y="10561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7264592" y="14167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7264592" y="17773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7264592" y="21379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7264592" y="24984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7264592" y="28590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7264592" y="32196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7264592" y="39407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7264592" y="43013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7264592" y="46619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7264592" y="50225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7264592" y="53830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7264592" y="574366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7" name="Straight Arrow Connector 46">
            <a:extLst>
              <a:ext uri="{FF2B5EF4-FFF2-40B4-BE49-F238E27FC236}">
                <a16:creationId xmlns:a16="http://schemas.microsoft.com/office/drawing/2014/main" id="{032F3F09-D574-B647-84B8-8B3783C5105B}"/>
              </a:ext>
            </a:extLst>
          </p:cNvPr>
          <p:cNvCxnSpPr>
            <a:cxnSpLocks/>
            <a:stCxn id="16" idx="3"/>
          </p:cNvCxnSpPr>
          <p:nvPr/>
        </p:nvCxnSpPr>
        <p:spPr>
          <a:xfrm>
            <a:off x="3602552" y="2490979"/>
            <a:ext cx="467424" cy="42243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A7B6E1E2-8E4A-8A45-8D88-4AE213FF899F}"/>
              </a:ext>
            </a:extLst>
          </p:cNvPr>
          <p:cNvCxnSpPr>
            <a:cxnSpLocks/>
            <a:stCxn id="2050" idx="3"/>
            <a:endCxn id="31" idx="1"/>
          </p:cNvCxnSpPr>
          <p:nvPr/>
        </p:nvCxnSpPr>
        <p:spPr>
          <a:xfrm flipV="1">
            <a:off x="5872778" y="1958245"/>
            <a:ext cx="1391814" cy="1442914"/>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62" name="Rectangle 61">
            <a:extLst>
              <a:ext uri="{FF2B5EF4-FFF2-40B4-BE49-F238E27FC236}">
                <a16:creationId xmlns:a16="http://schemas.microsoft.com/office/drawing/2014/main" id="{642C03CF-2347-F644-8B39-C607DFB295EE}"/>
              </a:ext>
            </a:extLst>
          </p:cNvPr>
          <p:cNvSpPr/>
          <p:nvPr/>
        </p:nvSpPr>
        <p:spPr>
          <a:xfrm>
            <a:off x="7264592" y="358020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pic>
        <p:nvPicPr>
          <p:cNvPr id="2050" name="Picture 2" descr="Science Week – Albert Einstein – Mr Brown's Class">
            <a:extLst>
              <a:ext uri="{FF2B5EF4-FFF2-40B4-BE49-F238E27FC236}">
                <a16:creationId xmlns:a16="http://schemas.microsoft.com/office/drawing/2014/main" id="{49406106-98FE-3C4E-9095-53F70AEE7F4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175819" y="2239006"/>
            <a:ext cx="1696959" cy="2324306"/>
          </a:xfrm>
          <a:prstGeom prst="rect">
            <a:avLst/>
          </a:prstGeom>
          <a:noFill/>
          <a:extLst>
            <a:ext uri="{909E8E84-426E-40DD-AFC4-6F175D3DCCD1}">
              <a14:hiddenFill xmlns:a14="http://schemas.microsoft.com/office/drawing/2010/main">
                <a:solidFill>
                  <a:srgbClr val="FFFFFF"/>
                </a:solidFill>
              </a14:hiddenFill>
            </a:ext>
          </a:extLst>
        </p:spPr>
      </p:pic>
      <p:cxnSp>
        <p:nvCxnSpPr>
          <p:cNvPr id="46" name="Straight Arrow Connector 45">
            <a:extLst>
              <a:ext uri="{FF2B5EF4-FFF2-40B4-BE49-F238E27FC236}">
                <a16:creationId xmlns:a16="http://schemas.microsoft.com/office/drawing/2014/main" id="{DEA013C8-409B-4F49-9F45-8D410BD44D2B}"/>
              </a:ext>
            </a:extLst>
          </p:cNvPr>
          <p:cNvCxnSpPr>
            <a:cxnSpLocks/>
            <a:stCxn id="18" idx="3"/>
          </p:cNvCxnSpPr>
          <p:nvPr/>
        </p:nvCxnSpPr>
        <p:spPr>
          <a:xfrm flipV="1">
            <a:off x="3575225" y="3996087"/>
            <a:ext cx="862143" cy="970309"/>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F4C208A8-B9D3-604A-B27E-3E4F7F455F4C}"/>
              </a:ext>
            </a:extLst>
          </p:cNvPr>
          <p:cNvCxnSpPr>
            <a:cxnSpLocks/>
            <a:stCxn id="2050" idx="3"/>
            <a:endCxn id="41" idx="1"/>
          </p:cNvCxnSpPr>
          <p:nvPr/>
        </p:nvCxnSpPr>
        <p:spPr>
          <a:xfrm>
            <a:off x="5872778" y="3401159"/>
            <a:ext cx="1391814" cy="108111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8288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05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mph" presetSubtype="2" fill="hold" nodeType="clickEffect">
                                  <p:stCondLst>
                                    <p:cond delay="0"/>
                                  </p:stCondLst>
                                  <p:childTnLst>
                                    <p:animClr clrSpc="rgb" dir="cw">
                                      <p:cBhvr>
                                        <p:cTn id="50" dur="500" fill="hold"/>
                                        <p:tgtEl>
                                          <p:spTgt spid="31"/>
                                        </p:tgtEl>
                                        <p:attrNameLst>
                                          <p:attrName>fillcolor</p:attrName>
                                        </p:attrNameLst>
                                      </p:cBhvr>
                                      <p:to>
                                        <a:srgbClr val="FFFC00"/>
                                      </p:to>
                                    </p:animClr>
                                    <p:set>
                                      <p:cBhvr>
                                        <p:cTn id="51" dur="500" fill="hold"/>
                                        <p:tgtEl>
                                          <p:spTgt spid="31"/>
                                        </p:tgtEl>
                                        <p:attrNameLst>
                                          <p:attrName>fill.type</p:attrName>
                                        </p:attrNameLst>
                                      </p:cBhvr>
                                      <p:to>
                                        <p:strVal val="solid"/>
                                      </p:to>
                                    </p:set>
                                    <p:set>
                                      <p:cBhvr>
                                        <p:cTn id="52" dur="500" fill="hold"/>
                                        <p:tgtEl>
                                          <p:spTgt spid="31"/>
                                        </p:tgtEl>
                                        <p:attrNameLst>
                                          <p:attrName>fill.on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46"/>
                                        </p:tgtEl>
                                        <p:attrNameLst>
                                          <p:attrName>style.visibility</p:attrName>
                                        </p:attrNameLst>
                                      </p:cBhvr>
                                      <p:to>
                                        <p:strVal val="visible"/>
                                      </p:to>
                                    </p:set>
                                  </p:childTnLst>
                                </p:cTn>
                              </p:par>
                              <p:par>
                                <p:cTn id="57" presetID="1" presetClass="exit" presetSubtype="0" fill="hold" nodeType="withEffect">
                                  <p:stCondLst>
                                    <p:cond delay="0"/>
                                  </p:stCondLst>
                                  <p:childTnLst>
                                    <p:set>
                                      <p:cBhvr>
                                        <p:cTn id="58" dur="1" fill="hold">
                                          <p:stCondLst>
                                            <p:cond delay="0"/>
                                          </p:stCondLst>
                                        </p:cTn>
                                        <p:tgtEl>
                                          <p:spTgt spid="47"/>
                                        </p:tgtEl>
                                        <p:attrNameLst>
                                          <p:attrName>style.visibility</p:attrName>
                                        </p:attrNameLst>
                                      </p:cBhvr>
                                      <p:to>
                                        <p:strVal val="hidden"/>
                                      </p:to>
                                    </p:set>
                                  </p:childTnLst>
                                </p:cTn>
                              </p:par>
                              <p:par>
                                <p:cTn id="59" presetID="1" presetClass="exit" presetSubtype="0" fill="hold" nodeType="withEffect">
                                  <p:stCondLst>
                                    <p:cond delay="0"/>
                                  </p:stCondLst>
                                  <p:childTnLst>
                                    <p:set>
                                      <p:cBhvr>
                                        <p:cTn id="60" dur="1" fill="hold">
                                          <p:stCondLst>
                                            <p:cond delay="0"/>
                                          </p:stCondLst>
                                        </p:cTn>
                                        <p:tgtEl>
                                          <p:spTgt spid="50"/>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48"/>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mph" presetSubtype="2" fill="hold" nodeType="clickEffect">
                                  <p:stCondLst>
                                    <p:cond delay="0"/>
                                  </p:stCondLst>
                                  <p:childTnLst>
                                    <p:animClr clrSpc="rgb" dir="cw">
                                      <p:cBhvr>
                                        <p:cTn id="68" dur="500" fill="hold"/>
                                        <p:tgtEl>
                                          <p:spTgt spid="41"/>
                                        </p:tgtEl>
                                        <p:attrNameLst>
                                          <p:attrName>fillcolor</p:attrName>
                                        </p:attrNameLst>
                                      </p:cBhvr>
                                      <p:to>
                                        <a:srgbClr val="FFFC00"/>
                                      </p:to>
                                    </p:animClr>
                                    <p:set>
                                      <p:cBhvr>
                                        <p:cTn id="69" dur="500" fill="hold"/>
                                        <p:tgtEl>
                                          <p:spTgt spid="41"/>
                                        </p:tgtEl>
                                        <p:attrNameLst>
                                          <p:attrName>fill.type</p:attrName>
                                        </p:attrNameLst>
                                      </p:cBhvr>
                                      <p:to>
                                        <p:strVal val="solid"/>
                                      </p:to>
                                    </p:set>
                                    <p:set>
                                      <p:cBhvr>
                                        <p:cTn id="70" dur="500" fill="hold"/>
                                        <p:tgtEl>
                                          <p:spTgt spid="41"/>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7" grpId="0" animBg="1"/>
      <p:bldP spid="38" grpId="0" animBg="1"/>
      <p:bldP spid="40" grpId="0" animBg="1"/>
      <p:bldP spid="41" grpId="0" animBg="1"/>
      <p:bldP spid="42" grpId="0" animBg="1"/>
      <p:bldP spid="43" grpId="0" animBg="1"/>
      <p:bldP spid="44" grpId="0" animBg="1"/>
      <p:bldP spid="45" grpId="0" animBg="1"/>
      <p:bldP spid="6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CSS342 Data Structures, Algorithms, and Discrete Mathematics (I)</a:t>
            </a:r>
          </a:p>
        </p:txBody>
      </p:sp>
    </p:spTree>
    <p:extLst>
      <p:ext uri="{BB962C8B-B14F-4D97-AF65-F5344CB8AC3E}">
        <p14:creationId xmlns:p14="http://schemas.microsoft.com/office/powerpoint/2010/main" val="19134775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83994" y="429638"/>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30980" y="1408303"/>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05093" y="2913410"/>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75136" y="2107411"/>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33416" y="5399100"/>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02463" y="4572558"/>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04684" y="3719410"/>
            <a:ext cx="1168321" cy="814284"/>
          </a:xfrm>
          <a:prstGeom prst="rect">
            <a:avLst/>
          </a:prstGeom>
        </p:spPr>
      </p:pic>
      <p:sp>
        <p:nvSpPr>
          <p:cNvPr id="28" name="Rectangle 27">
            <a:extLst>
              <a:ext uri="{FF2B5EF4-FFF2-40B4-BE49-F238E27FC236}">
                <a16:creationId xmlns:a16="http://schemas.microsoft.com/office/drawing/2014/main" id="{AB1B984A-351E-A641-8C09-BD85C00851BD}"/>
              </a:ext>
            </a:extLst>
          </p:cNvPr>
          <p:cNvSpPr/>
          <p:nvPr/>
        </p:nvSpPr>
        <p:spPr>
          <a:xfrm>
            <a:off x="7264592" y="6956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7264592" y="10561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7264592" y="14167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7264592" y="17773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7264592" y="21379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7264592" y="24984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7264592" y="28590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7264592" y="32196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7264592" y="39407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7264592" y="43013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7264592" y="46619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7264592" y="50225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7264592" y="53830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7264592" y="574366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7" name="Straight Arrow Connector 46">
            <a:extLst>
              <a:ext uri="{FF2B5EF4-FFF2-40B4-BE49-F238E27FC236}">
                <a16:creationId xmlns:a16="http://schemas.microsoft.com/office/drawing/2014/main" id="{032F3F09-D574-B647-84B8-8B3783C5105B}"/>
              </a:ext>
            </a:extLst>
          </p:cNvPr>
          <p:cNvCxnSpPr>
            <a:cxnSpLocks/>
            <a:stCxn id="16" idx="3"/>
          </p:cNvCxnSpPr>
          <p:nvPr/>
        </p:nvCxnSpPr>
        <p:spPr>
          <a:xfrm>
            <a:off x="3602552" y="2490979"/>
            <a:ext cx="467424" cy="42243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A7B6E1E2-8E4A-8A45-8D88-4AE213FF899F}"/>
              </a:ext>
            </a:extLst>
          </p:cNvPr>
          <p:cNvCxnSpPr>
            <a:cxnSpLocks/>
            <a:stCxn id="2050" idx="3"/>
            <a:endCxn id="31" idx="1"/>
          </p:cNvCxnSpPr>
          <p:nvPr/>
        </p:nvCxnSpPr>
        <p:spPr>
          <a:xfrm flipV="1">
            <a:off x="5872778" y="1958245"/>
            <a:ext cx="1391814" cy="1442914"/>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62" name="Rectangle 61">
            <a:extLst>
              <a:ext uri="{FF2B5EF4-FFF2-40B4-BE49-F238E27FC236}">
                <a16:creationId xmlns:a16="http://schemas.microsoft.com/office/drawing/2014/main" id="{642C03CF-2347-F644-8B39-C607DFB295EE}"/>
              </a:ext>
            </a:extLst>
          </p:cNvPr>
          <p:cNvSpPr/>
          <p:nvPr/>
        </p:nvSpPr>
        <p:spPr>
          <a:xfrm>
            <a:off x="7264592" y="358020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pic>
        <p:nvPicPr>
          <p:cNvPr id="2050" name="Picture 2" descr="Science Week – Albert Einstein – Mr Brown's Class">
            <a:extLst>
              <a:ext uri="{FF2B5EF4-FFF2-40B4-BE49-F238E27FC236}">
                <a16:creationId xmlns:a16="http://schemas.microsoft.com/office/drawing/2014/main" id="{49406106-98FE-3C4E-9095-53F70AEE7F4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175819" y="2239006"/>
            <a:ext cx="1696959" cy="2324306"/>
          </a:xfrm>
          <a:prstGeom prst="rect">
            <a:avLst/>
          </a:prstGeom>
          <a:noFill/>
          <a:extLst>
            <a:ext uri="{909E8E84-426E-40DD-AFC4-6F175D3DCCD1}">
              <a14:hiddenFill xmlns:a14="http://schemas.microsoft.com/office/drawing/2010/main">
                <a:solidFill>
                  <a:srgbClr val="FFFFFF"/>
                </a:solidFill>
              </a14:hiddenFill>
            </a:ext>
          </a:extLst>
        </p:spPr>
      </p:pic>
      <p:cxnSp>
        <p:nvCxnSpPr>
          <p:cNvPr id="46" name="Straight Arrow Connector 45">
            <a:extLst>
              <a:ext uri="{FF2B5EF4-FFF2-40B4-BE49-F238E27FC236}">
                <a16:creationId xmlns:a16="http://schemas.microsoft.com/office/drawing/2014/main" id="{DEA013C8-409B-4F49-9F45-8D410BD44D2B}"/>
              </a:ext>
            </a:extLst>
          </p:cNvPr>
          <p:cNvCxnSpPr>
            <a:cxnSpLocks/>
            <a:stCxn id="18" idx="3"/>
          </p:cNvCxnSpPr>
          <p:nvPr/>
        </p:nvCxnSpPr>
        <p:spPr>
          <a:xfrm flipV="1">
            <a:off x="3575225" y="3996087"/>
            <a:ext cx="862143" cy="970309"/>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F4C208A8-B9D3-604A-B27E-3E4F7F455F4C}"/>
              </a:ext>
            </a:extLst>
          </p:cNvPr>
          <p:cNvCxnSpPr>
            <a:cxnSpLocks/>
            <a:stCxn id="2050" idx="3"/>
            <a:endCxn id="41" idx="1"/>
          </p:cNvCxnSpPr>
          <p:nvPr/>
        </p:nvCxnSpPr>
        <p:spPr>
          <a:xfrm>
            <a:off x="5872778" y="3401159"/>
            <a:ext cx="1391814" cy="108111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34" name="Rectangle 33">
            <a:extLst>
              <a:ext uri="{FF2B5EF4-FFF2-40B4-BE49-F238E27FC236}">
                <a16:creationId xmlns:a16="http://schemas.microsoft.com/office/drawing/2014/main" id="{09720430-E2BC-7547-A719-A05257A5EB54}"/>
              </a:ext>
            </a:extLst>
          </p:cNvPr>
          <p:cNvSpPr/>
          <p:nvPr/>
        </p:nvSpPr>
        <p:spPr>
          <a:xfrm>
            <a:off x="4315139" y="2833935"/>
            <a:ext cx="1573145" cy="1081110"/>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chemeClr val="accent4">
                    <a:lumMod val="50000"/>
                  </a:schemeClr>
                </a:solidFill>
              </a:rPr>
              <a:t>Hash</a:t>
            </a:r>
            <a:r>
              <a:rPr lang="zh-CN" altLang="en-US" dirty="0">
                <a:solidFill>
                  <a:schemeClr val="accent4">
                    <a:lumMod val="50000"/>
                  </a:schemeClr>
                </a:solidFill>
              </a:rPr>
              <a:t> </a:t>
            </a:r>
            <a:r>
              <a:rPr lang="en-US" altLang="zh-CN" dirty="0">
                <a:solidFill>
                  <a:schemeClr val="accent4">
                    <a:lumMod val="50000"/>
                  </a:schemeClr>
                </a:solidFill>
              </a:rPr>
              <a:t>Algorithm</a:t>
            </a:r>
            <a:endParaRPr lang="en-US" dirty="0">
              <a:solidFill>
                <a:schemeClr val="accent4">
                  <a:lumMod val="50000"/>
                </a:schemeClr>
              </a:solidFill>
            </a:endParaRPr>
          </a:p>
        </p:txBody>
      </p:sp>
    </p:spTree>
    <p:extLst>
      <p:ext uri="{BB962C8B-B14F-4D97-AF65-F5344CB8AC3E}">
        <p14:creationId xmlns:p14="http://schemas.microsoft.com/office/powerpoint/2010/main" val="1355452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0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82CE56-314B-3D4F-828F-FD370CDC47B0}"/>
              </a:ext>
            </a:extLst>
          </p:cNvPr>
          <p:cNvSpPr>
            <a:spLocks noGrp="1"/>
          </p:cNvSpPr>
          <p:nvPr>
            <p:ph type="title"/>
          </p:nvPr>
        </p:nvSpPr>
        <p:spPr/>
        <p:txBody>
          <a:bodyPr/>
          <a:lstStyle/>
          <a:p>
            <a:r>
              <a:rPr lang="en-US" dirty="0"/>
              <a:t>“Where is orange juice?”</a:t>
            </a:r>
          </a:p>
        </p:txBody>
      </p:sp>
      <p:pic>
        <p:nvPicPr>
          <p:cNvPr id="1026" name="Picture 2" descr="313 Supermarket Aisles Photos - Free &amp; Royalty-Free Stock Photos from  Dreamstime">
            <a:extLst>
              <a:ext uri="{FF2B5EF4-FFF2-40B4-BE49-F238E27FC236}">
                <a16:creationId xmlns:a16="http://schemas.microsoft.com/office/drawing/2014/main" id="{D015567B-CB51-B041-8DFF-95A75A96B8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836" b="10947"/>
          <a:stretch/>
        </p:blipFill>
        <p:spPr bwMode="auto">
          <a:xfrm>
            <a:off x="2259106" y="2076114"/>
            <a:ext cx="6230470" cy="332063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94668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344152" y="718396"/>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91138" y="1697061"/>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65251" y="3202168"/>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435294" y="2396169"/>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93574" y="5687858"/>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62621" y="4861316"/>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64842" y="4008168"/>
            <a:ext cx="1168321" cy="814284"/>
          </a:xfrm>
          <a:prstGeom prst="rect">
            <a:avLst/>
          </a:prstGeom>
        </p:spPr>
      </p:pic>
      <p:sp>
        <p:nvSpPr>
          <p:cNvPr id="20" name="TextBox 19">
            <a:extLst>
              <a:ext uri="{FF2B5EF4-FFF2-40B4-BE49-F238E27FC236}">
                <a16:creationId xmlns:a16="http://schemas.microsoft.com/office/drawing/2014/main" id="{76C23CAE-8CAE-CE47-9CFF-E26C54757FF1}"/>
              </a:ext>
            </a:extLst>
          </p:cNvPr>
          <p:cNvSpPr txBox="1"/>
          <p:nvPr/>
        </p:nvSpPr>
        <p:spPr>
          <a:xfrm>
            <a:off x="6535549" y="865130"/>
            <a:ext cx="418704" cy="646331"/>
          </a:xfrm>
          <a:prstGeom prst="rect">
            <a:avLst/>
          </a:prstGeom>
          <a:noFill/>
        </p:spPr>
        <p:txBody>
          <a:bodyPr wrap="none" rtlCol="0">
            <a:spAutoFit/>
          </a:bodyPr>
          <a:lstStyle/>
          <a:p>
            <a:r>
              <a:rPr lang="en-US" altLang="zh-CN" sz="3600" dirty="0"/>
              <a:t>0</a:t>
            </a:r>
            <a:endParaRPr lang="en-US" sz="3600" dirty="0"/>
          </a:p>
        </p:txBody>
      </p:sp>
      <p:sp>
        <p:nvSpPr>
          <p:cNvPr id="21" name="TextBox 20">
            <a:extLst>
              <a:ext uri="{FF2B5EF4-FFF2-40B4-BE49-F238E27FC236}">
                <a16:creationId xmlns:a16="http://schemas.microsoft.com/office/drawing/2014/main" id="{F9E8463A-E77B-FF49-A238-6DFA2A2F53B8}"/>
              </a:ext>
            </a:extLst>
          </p:cNvPr>
          <p:cNvSpPr txBox="1"/>
          <p:nvPr/>
        </p:nvSpPr>
        <p:spPr>
          <a:xfrm>
            <a:off x="6535549" y="1775768"/>
            <a:ext cx="418704" cy="646331"/>
          </a:xfrm>
          <a:prstGeom prst="rect">
            <a:avLst/>
          </a:prstGeom>
          <a:noFill/>
        </p:spPr>
        <p:txBody>
          <a:bodyPr wrap="none" rtlCol="0">
            <a:spAutoFit/>
          </a:bodyPr>
          <a:lstStyle/>
          <a:p>
            <a:r>
              <a:rPr lang="en-US" altLang="zh-CN" sz="3600" dirty="0"/>
              <a:t>3</a:t>
            </a:r>
            <a:endParaRPr lang="en-US" sz="3600" dirty="0"/>
          </a:p>
        </p:txBody>
      </p:sp>
      <p:sp>
        <p:nvSpPr>
          <p:cNvPr id="22" name="TextBox 21">
            <a:extLst>
              <a:ext uri="{FF2B5EF4-FFF2-40B4-BE49-F238E27FC236}">
                <a16:creationId xmlns:a16="http://schemas.microsoft.com/office/drawing/2014/main" id="{A8D48B69-E63A-EE46-8B3E-FFC70B341706}"/>
              </a:ext>
            </a:extLst>
          </p:cNvPr>
          <p:cNvSpPr txBox="1"/>
          <p:nvPr/>
        </p:nvSpPr>
        <p:spPr>
          <a:xfrm>
            <a:off x="6535549" y="2555837"/>
            <a:ext cx="418704" cy="646331"/>
          </a:xfrm>
          <a:prstGeom prst="rect">
            <a:avLst/>
          </a:prstGeom>
          <a:noFill/>
        </p:spPr>
        <p:txBody>
          <a:bodyPr wrap="none" rtlCol="0">
            <a:spAutoFit/>
          </a:bodyPr>
          <a:lstStyle/>
          <a:p>
            <a:r>
              <a:rPr lang="en-US" altLang="zh-CN" sz="3600" dirty="0"/>
              <a:t>6</a:t>
            </a:r>
            <a:endParaRPr lang="en-US" sz="3600" dirty="0"/>
          </a:p>
        </p:txBody>
      </p:sp>
      <p:grpSp>
        <p:nvGrpSpPr>
          <p:cNvPr id="47" name="Group 46">
            <a:extLst>
              <a:ext uri="{FF2B5EF4-FFF2-40B4-BE49-F238E27FC236}">
                <a16:creationId xmlns:a16="http://schemas.microsoft.com/office/drawing/2014/main" id="{A17BB076-A975-BC45-B69E-67CCA51335C1}"/>
              </a:ext>
            </a:extLst>
          </p:cNvPr>
          <p:cNvGrpSpPr/>
          <p:nvPr/>
        </p:nvGrpSpPr>
        <p:grpSpPr>
          <a:xfrm>
            <a:off x="6535549" y="3394724"/>
            <a:ext cx="652743" cy="3011216"/>
            <a:chOff x="6535549" y="3394724"/>
            <a:chExt cx="652743" cy="3011216"/>
          </a:xfrm>
        </p:grpSpPr>
        <p:sp>
          <p:nvSpPr>
            <p:cNvPr id="23" name="TextBox 22">
              <a:extLst>
                <a:ext uri="{FF2B5EF4-FFF2-40B4-BE49-F238E27FC236}">
                  <a16:creationId xmlns:a16="http://schemas.microsoft.com/office/drawing/2014/main" id="{06FBB4FD-A04C-B74A-8080-E5C123F27A0C}"/>
                </a:ext>
              </a:extLst>
            </p:cNvPr>
            <p:cNvSpPr txBox="1"/>
            <p:nvPr/>
          </p:nvSpPr>
          <p:spPr>
            <a:xfrm>
              <a:off x="6535549" y="3394724"/>
              <a:ext cx="418704" cy="646331"/>
            </a:xfrm>
            <a:prstGeom prst="rect">
              <a:avLst/>
            </a:prstGeom>
            <a:noFill/>
          </p:spPr>
          <p:txBody>
            <a:bodyPr wrap="none" rtlCol="0">
              <a:spAutoFit/>
            </a:bodyPr>
            <a:lstStyle/>
            <a:p>
              <a:r>
                <a:rPr lang="en-US" altLang="zh-CN" sz="3600" dirty="0"/>
                <a:t>7</a:t>
              </a:r>
              <a:endParaRPr lang="en-US" sz="3600" dirty="0"/>
            </a:p>
          </p:txBody>
        </p:sp>
        <p:sp>
          <p:nvSpPr>
            <p:cNvPr id="24" name="TextBox 23">
              <a:extLst>
                <a:ext uri="{FF2B5EF4-FFF2-40B4-BE49-F238E27FC236}">
                  <a16:creationId xmlns:a16="http://schemas.microsoft.com/office/drawing/2014/main" id="{1BD28B2A-8F55-9742-917D-17B30D418829}"/>
                </a:ext>
              </a:extLst>
            </p:cNvPr>
            <p:cNvSpPr txBox="1"/>
            <p:nvPr/>
          </p:nvSpPr>
          <p:spPr>
            <a:xfrm>
              <a:off x="6535549" y="4205011"/>
              <a:ext cx="418704" cy="646331"/>
            </a:xfrm>
            <a:prstGeom prst="rect">
              <a:avLst/>
            </a:prstGeom>
            <a:noFill/>
          </p:spPr>
          <p:txBody>
            <a:bodyPr wrap="none" rtlCol="0">
              <a:spAutoFit/>
            </a:bodyPr>
            <a:lstStyle/>
            <a:p>
              <a:r>
                <a:rPr lang="en-US" altLang="zh-CN" sz="3600" dirty="0"/>
                <a:t>9</a:t>
              </a:r>
              <a:endParaRPr lang="en-US" sz="3600" dirty="0"/>
            </a:p>
          </p:txBody>
        </p:sp>
        <p:sp>
          <p:nvSpPr>
            <p:cNvPr id="25" name="TextBox 24">
              <a:extLst>
                <a:ext uri="{FF2B5EF4-FFF2-40B4-BE49-F238E27FC236}">
                  <a16:creationId xmlns:a16="http://schemas.microsoft.com/office/drawing/2014/main" id="{B1D8FB05-32F2-6F41-A234-586E9F46E259}"/>
                </a:ext>
              </a:extLst>
            </p:cNvPr>
            <p:cNvSpPr txBox="1"/>
            <p:nvPr/>
          </p:nvSpPr>
          <p:spPr>
            <a:xfrm>
              <a:off x="6535549" y="5043898"/>
              <a:ext cx="652743" cy="646331"/>
            </a:xfrm>
            <a:prstGeom prst="rect">
              <a:avLst/>
            </a:prstGeom>
            <a:noFill/>
          </p:spPr>
          <p:txBody>
            <a:bodyPr wrap="none" rtlCol="0">
              <a:spAutoFit/>
            </a:bodyPr>
            <a:lstStyle/>
            <a:p>
              <a:r>
                <a:rPr lang="en-US" altLang="zh-CN" sz="3600" dirty="0"/>
                <a:t>12</a:t>
              </a:r>
              <a:endParaRPr lang="en-US" sz="3600" dirty="0"/>
            </a:p>
          </p:txBody>
        </p:sp>
        <p:sp>
          <p:nvSpPr>
            <p:cNvPr id="26" name="TextBox 25">
              <a:extLst>
                <a:ext uri="{FF2B5EF4-FFF2-40B4-BE49-F238E27FC236}">
                  <a16:creationId xmlns:a16="http://schemas.microsoft.com/office/drawing/2014/main" id="{84E2D439-5738-B94B-B8AB-77CFD2A74DB9}"/>
                </a:ext>
              </a:extLst>
            </p:cNvPr>
            <p:cNvSpPr txBox="1"/>
            <p:nvPr/>
          </p:nvSpPr>
          <p:spPr>
            <a:xfrm>
              <a:off x="6535549" y="5759609"/>
              <a:ext cx="652743" cy="646331"/>
            </a:xfrm>
            <a:prstGeom prst="rect">
              <a:avLst/>
            </a:prstGeom>
            <a:noFill/>
          </p:spPr>
          <p:txBody>
            <a:bodyPr wrap="none" rtlCol="0">
              <a:spAutoFit/>
            </a:bodyPr>
            <a:lstStyle/>
            <a:p>
              <a:r>
                <a:rPr lang="en-US" altLang="zh-CN" sz="3600" dirty="0"/>
                <a:t>13</a:t>
              </a:r>
              <a:endParaRPr lang="en-US" sz="3600" dirty="0"/>
            </a:p>
          </p:txBody>
        </p:sp>
      </p:grpSp>
      <p:grpSp>
        <p:nvGrpSpPr>
          <p:cNvPr id="37" name="Group 36">
            <a:extLst>
              <a:ext uri="{FF2B5EF4-FFF2-40B4-BE49-F238E27FC236}">
                <a16:creationId xmlns:a16="http://schemas.microsoft.com/office/drawing/2014/main" id="{9F567AB1-640A-2443-A47D-86612FE69907}"/>
              </a:ext>
            </a:extLst>
          </p:cNvPr>
          <p:cNvGrpSpPr/>
          <p:nvPr/>
        </p:nvGrpSpPr>
        <p:grpSpPr>
          <a:xfrm>
            <a:off x="3753852" y="865130"/>
            <a:ext cx="2661380" cy="646331"/>
            <a:chOff x="3753852" y="865130"/>
            <a:chExt cx="2661380" cy="646331"/>
          </a:xfrm>
        </p:grpSpPr>
        <p:sp>
          <p:nvSpPr>
            <p:cNvPr id="4" name="Rounded Rectangle 3">
              <a:extLst>
                <a:ext uri="{FF2B5EF4-FFF2-40B4-BE49-F238E27FC236}">
                  <a16:creationId xmlns:a16="http://schemas.microsoft.com/office/drawing/2014/main" id="{A2ECBDE2-870B-CF43-9371-57F95D765CAC}"/>
                </a:ext>
              </a:extLst>
            </p:cNvPr>
            <p:cNvSpPr/>
            <p:nvPr/>
          </p:nvSpPr>
          <p:spPr>
            <a:xfrm>
              <a:off x="4572000" y="865130"/>
              <a:ext cx="1130968" cy="646331"/>
            </a:xfrm>
            <a:prstGeom prst="roundRect">
              <a:avLst/>
            </a:prstGeom>
            <a:noFill/>
            <a:ln w="31750">
              <a:solidFill>
                <a:srgbClr val="00B0F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6" name="Straight Arrow Connector 5">
              <a:extLst>
                <a:ext uri="{FF2B5EF4-FFF2-40B4-BE49-F238E27FC236}">
                  <a16:creationId xmlns:a16="http://schemas.microsoft.com/office/drawing/2014/main" id="{3FAE18D8-9DC9-644A-A5F5-777C35C7AFE3}"/>
                </a:ext>
              </a:extLst>
            </p:cNvPr>
            <p:cNvCxnSpPr>
              <a:stCxn id="13" idx="3"/>
              <a:endCxn id="4" idx="1"/>
            </p:cNvCxnSpPr>
            <p:nvPr/>
          </p:nvCxnSpPr>
          <p:spPr>
            <a:xfrm>
              <a:off x="3753852" y="1188296"/>
              <a:ext cx="818148"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0D1FA204-B8F9-AD45-8BA5-B6ED8840A83A}"/>
                </a:ext>
              </a:extLst>
            </p:cNvPr>
            <p:cNvCxnSpPr>
              <a:cxnSpLocks/>
              <a:stCxn id="4" idx="3"/>
            </p:cNvCxnSpPr>
            <p:nvPr/>
          </p:nvCxnSpPr>
          <p:spPr>
            <a:xfrm>
              <a:off x="5702968" y="1188296"/>
              <a:ext cx="712264"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grpSp>
      <p:grpSp>
        <p:nvGrpSpPr>
          <p:cNvPr id="38" name="Group 37">
            <a:extLst>
              <a:ext uri="{FF2B5EF4-FFF2-40B4-BE49-F238E27FC236}">
                <a16:creationId xmlns:a16="http://schemas.microsoft.com/office/drawing/2014/main" id="{87315875-7220-F44E-807F-35FBB2F4D151}"/>
              </a:ext>
            </a:extLst>
          </p:cNvPr>
          <p:cNvGrpSpPr/>
          <p:nvPr/>
        </p:nvGrpSpPr>
        <p:grpSpPr>
          <a:xfrm>
            <a:off x="3756817" y="1775767"/>
            <a:ext cx="2661380" cy="646331"/>
            <a:chOff x="3753852" y="865130"/>
            <a:chExt cx="2661380" cy="646331"/>
          </a:xfrm>
        </p:grpSpPr>
        <p:sp>
          <p:nvSpPr>
            <p:cNvPr id="39" name="Rounded Rectangle 38">
              <a:extLst>
                <a:ext uri="{FF2B5EF4-FFF2-40B4-BE49-F238E27FC236}">
                  <a16:creationId xmlns:a16="http://schemas.microsoft.com/office/drawing/2014/main" id="{64740FF5-C206-924C-AEA6-FEA322BF901A}"/>
                </a:ext>
              </a:extLst>
            </p:cNvPr>
            <p:cNvSpPr/>
            <p:nvPr/>
          </p:nvSpPr>
          <p:spPr>
            <a:xfrm>
              <a:off x="4572000" y="865130"/>
              <a:ext cx="1130968" cy="646331"/>
            </a:xfrm>
            <a:prstGeom prst="roundRect">
              <a:avLst/>
            </a:prstGeom>
            <a:noFill/>
            <a:ln w="31750">
              <a:solidFill>
                <a:srgbClr val="00B0F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40" name="Straight Arrow Connector 39">
              <a:extLst>
                <a:ext uri="{FF2B5EF4-FFF2-40B4-BE49-F238E27FC236}">
                  <a16:creationId xmlns:a16="http://schemas.microsoft.com/office/drawing/2014/main" id="{2E32D99A-0116-574E-8778-E45E4DA6E019}"/>
                </a:ext>
              </a:extLst>
            </p:cNvPr>
            <p:cNvCxnSpPr>
              <a:endCxn id="39" idx="1"/>
            </p:cNvCxnSpPr>
            <p:nvPr/>
          </p:nvCxnSpPr>
          <p:spPr>
            <a:xfrm>
              <a:off x="3753852" y="1188296"/>
              <a:ext cx="818148"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652D5ABE-74C0-6F43-B3DB-94109450F2F7}"/>
                </a:ext>
              </a:extLst>
            </p:cNvPr>
            <p:cNvCxnSpPr>
              <a:cxnSpLocks/>
              <a:stCxn id="39" idx="3"/>
            </p:cNvCxnSpPr>
            <p:nvPr/>
          </p:nvCxnSpPr>
          <p:spPr>
            <a:xfrm>
              <a:off x="5702968" y="1188296"/>
              <a:ext cx="712264"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grpSp>
      <p:grpSp>
        <p:nvGrpSpPr>
          <p:cNvPr id="42" name="Group 41">
            <a:extLst>
              <a:ext uri="{FF2B5EF4-FFF2-40B4-BE49-F238E27FC236}">
                <a16:creationId xmlns:a16="http://schemas.microsoft.com/office/drawing/2014/main" id="{8C937837-CE4F-E540-8CED-7B2469DEC7CF}"/>
              </a:ext>
            </a:extLst>
          </p:cNvPr>
          <p:cNvGrpSpPr/>
          <p:nvPr/>
        </p:nvGrpSpPr>
        <p:grpSpPr>
          <a:xfrm>
            <a:off x="3753852" y="2536916"/>
            <a:ext cx="2661380" cy="646331"/>
            <a:chOff x="3753852" y="865130"/>
            <a:chExt cx="2661380" cy="646331"/>
          </a:xfrm>
        </p:grpSpPr>
        <p:sp>
          <p:nvSpPr>
            <p:cNvPr id="43" name="Rounded Rectangle 42">
              <a:extLst>
                <a:ext uri="{FF2B5EF4-FFF2-40B4-BE49-F238E27FC236}">
                  <a16:creationId xmlns:a16="http://schemas.microsoft.com/office/drawing/2014/main" id="{57F0F539-CB90-A443-9694-7D48B323EA58}"/>
                </a:ext>
              </a:extLst>
            </p:cNvPr>
            <p:cNvSpPr/>
            <p:nvPr/>
          </p:nvSpPr>
          <p:spPr>
            <a:xfrm>
              <a:off x="4572000" y="865130"/>
              <a:ext cx="1130968" cy="646331"/>
            </a:xfrm>
            <a:prstGeom prst="roundRect">
              <a:avLst/>
            </a:prstGeom>
            <a:noFill/>
            <a:ln w="31750">
              <a:solidFill>
                <a:srgbClr val="00B0F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44" name="Straight Arrow Connector 43">
              <a:extLst>
                <a:ext uri="{FF2B5EF4-FFF2-40B4-BE49-F238E27FC236}">
                  <a16:creationId xmlns:a16="http://schemas.microsoft.com/office/drawing/2014/main" id="{5BD1A06E-DBDE-4741-BAD3-9C3DE7C81DC7}"/>
                </a:ext>
              </a:extLst>
            </p:cNvPr>
            <p:cNvCxnSpPr>
              <a:endCxn id="43" idx="1"/>
            </p:cNvCxnSpPr>
            <p:nvPr/>
          </p:nvCxnSpPr>
          <p:spPr>
            <a:xfrm>
              <a:off x="3753852" y="1188296"/>
              <a:ext cx="818148"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5" name="Straight Arrow Connector 44">
              <a:extLst>
                <a:ext uri="{FF2B5EF4-FFF2-40B4-BE49-F238E27FC236}">
                  <a16:creationId xmlns:a16="http://schemas.microsoft.com/office/drawing/2014/main" id="{896ECD99-6CD8-E149-A38B-B69E2E3EC129}"/>
                </a:ext>
              </a:extLst>
            </p:cNvPr>
            <p:cNvCxnSpPr>
              <a:cxnSpLocks/>
              <a:stCxn id="43" idx="3"/>
            </p:cNvCxnSpPr>
            <p:nvPr/>
          </p:nvCxnSpPr>
          <p:spPr>
            <a:xfrm>
              <a:off x="5702968" y="1188296"/>
              <a:ext cx="712264" cy="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168518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3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3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7"/>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83994" y="429638"/>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30980" y="1408303"/>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05093" y="2913410"/>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75136" y="2107411"/>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33416" y="5399100"/>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02463" y="4572558"/>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04684" y="3719410"/>
            <a:ext cx="1168321" cy="814284"/>
          </a:xfrm>
          <a:prstGeom prst="rect">
            <a:avLst/>
          </a:prstGeom>
        </p:spPr>
      </p:pic>
      <p:sp>
        <p:nvSpPr>
          <p:cNvPr id="20" name="TextBox 19">
            <a:extLst>
              <a:ext uri="{FF2B5EF4-FFF2-40B4-BE49-F238E27FC236}">
                <a16:creationId xmlns:a16="http://schemas.microsoft.com/office/drawing/2014/main" id="{76C23CAE-8CAE-CE47-9CFF-E26C54757FF1}"/>
              </a:ext>
            </a:extLst>
          </p:cNvPr>
          <p:cNvSpPr txBox="1"/>
          <p:nvPr/>
        </p:nvSpPr>
        <p:spPr>
          <a:xfrm>
            <a:off x="4362648" y="429638"/>
            <a:ext cx="418704" cy="646331"/>
          </a:xfrm>
          <a:prstGeom prst="rect">
            <a:avLst/>
          </a:prstGeom>
          <a:noFill/>
        </p:spPr>
        <p:txBody>
          <a:bodyPr wrap="none" rtlCol="0">
            <a:spAutoFit/>
          </a:bodyPr>
          <a:lstStyle/>
          <a:p>
            <a:r>
              <a:rPr lang="en-US" altLang="zh-CN" sz="3600" dirty="0"/>
              <a:t>0</a:t>
            </a:r>
            <a:endParaRPr lang="en-US" sz="3600" dirty="0"/>
          </a:p>
        </p:txBody>
      </p:sp>
      <p:sp>
        <p:nvSpPr>
          <p:cNvPr id="21" name="TextBox 20">
            <a:extLst>
              <a:ext uri="{FF2B5EF4-FFF2-40B4-BE49-F238E27FC236}">
                <a16:creationId xmlns:a16="http://schemas.microsoft.com/office/drawing/2014/main" id="{F9E8463A-E77B-FF49-A238-6DFA2A2F53B8}"/>
              </a:ext>
            </a:extLst>
          </p:cNvPr>
          <p:cNvSpPr txBox="1"/>
          <p:nvPr/>
        </p:nvSpPr>
        <p:spPr>
          <a:xfrm>
            <a:off x="4304931" y="1475313"/>
            <a:ext cx="418704" cy="646331"/>
          </a:xfrm>
          <a:prstGeom prst="rect">
            <a:avLst/>
          </a:prstGeom>
          <a:noFill/>
        </p:spPr>
        <p:txBody>
          <a:bodyPr wrap="none" rtlCol="0">
            <a:spAutoFit/>
          </a:bodyPr>
          <a:lstStyle/>
          <a:p>
            <a:r>
              <a:rPr lang="en-US" altLang="zh-CN" sz="3600" dirty="0"/>
              <a:t>3</a:t>
            </a:r>
            <a:endParaRPr lang="en-US" sz="3600" dirty="0"/>
          </a:p>
        </p:txBody>
      </p:sp>
      <p:sp>
        <p:nvSpPr>
          <p:cNvPr id="22" name="TextBox 21">
            <a:extLst>
              <a:ext uri="{FF2B5EF4-FFF2-40B4-BE49-F238E27FC236}">
                <a16:creationId xmlns:a16="http://schemas.microsoft.com/office/drawing/2014/main" id="{A8D48B69-E63A-EE46-8B3E-FFC70B341706}"/>
              </a:ext>
            </a:extLst>
          </p:cNvPr>
          <p:cNvSpPr txBox="1"/>
          <p:nvPr/>
        </p:nvSpPr>
        <p:spPr>
          <a:xfrm>
            <a:off x="4304931" y="2255382"/>
            <a:ext cx="418704" cy="646331"/>
          </a:xfrm>
          <a:prstGeom prst="rect">
            <a:avLst/>
          </a:prstGeom>
          <a:noFill/>
        </p:spPr>
        <p:txBody>
          <a:bodyPr wrap="none" rtlCol="0">
            <a:spAutoFit/>
          </a:bodyPr>
          <a:lstStyle/>
          <a:p>
            <a:r>
              <a:rPr lang="en-US" altLang="zh-CN" sz="3600" dirty="0"/>
              <a:t>6</a:t>
            </a:r>
            <a:endParaRPr lang="en-US" sz="3600" dirty="0"/>
          </a:p>
        </p:txBody>
      </p:sp>
      <p:sp>
        <p:nvSpPr>
          <p:cNvPr id="23" name="TextBox 22">
            <a:extLst>
              <a:ext uri="{FF2B5EF4-FFF2-40B4-BE49-F238E27FC236}">
                <a16:creationId xmlns:a16="http://schemas.microsoft.com/office/drawing/2014/main" id="{06FBB4FD-A04C-B74A-8080-E5C123F27A0C}"/>
              </a:ext>
            </a:extLst>
          </p:cNvPr>
          <p:cNvSpPr txBox="1"/>
          <p:nvPr/>
        </p:nvSpPr>
        <p:spPr>
          <a:xfrm>
            <a:off x="4304931" y="3094269"/>
            <a:ext cx="418704" cy="646331"/>
          </a:xfrm>
          <a:prstGeom prst="rect">
            <a:avLst/>
          </a:prstGeom>
          <a:noFill/>
        </p:spPr>
        <p:txBody>
          <a:bodyPr wrap="none" rtlCol="0">
            <a:spAutoFit/>
          </a:bodyPr>
          <a:lstStyle/>
          <a:p>
            <a:r>
              <a:rPr lang="en-US" altLang="zh-CN" sz="3600" dirty="0"/>
              <a:t>7</a:t>
            </a:r>
            <a:endParaRPr lang="en-US" sz="3600" dirty="0"/>
          </a:p>
        </p:txBody>
      </p:sp>
      <p:sp>
        <p:nvSpPr>
          <p:cNvPr id="24" name="TextBox 23">
            <a:extLst>
              <a:ext uri="{FF2B5EF4-FFF2-40B4-BE49-F238E27FC236}">
                <a16:creationId xmlns:a16="http://schemas.microsoft.com/office/drawing/2014/main" id="{1BD28B2A-8F55-9742-917D-17B30D418829}"/>
              </a:ext>
            </a:extLst>
          </p:cNvPr>
          <p:cNvSpPr txBox="1"/>
          <p:nvPr/>
        </p:nvSpPr>
        <p:spPr>
          <a:xfrm>
            <a:off x="4304931" y="3904556"/>
            <a:ext cx="418704" cy="646331"/>
          </a:xfrm>
          <a:prstGeom prst="rect">
            <a:avLst/>
          </a:prstGeom>
          <a:noFill/>
        </p:spPr>
        <p:txBody>
          <a:bodyPr wrap="none" rtlCol="0">
            <a:spAutoFit/>
          </a:bodyPr>
          <a:lstStyle/>
          <a:p>
            <a:r>
              <a:rPr lang="en-US" altLang="zh-CN" sz="3600" dirty="0"/>
              <a:t>9</a:t>
            </a:r>
            <a:endParaRPr lang="en-US" sz="3600" dirty="0"/>
          </a:p>
        </p:txBody>
      </p:sp>
      <p:sp>
        <p:nvSpPr>
          <p:cNvPr id="25" name="TextBox 24">
            <a:extLst>
              <a:ext uri="{FF2B5EF4-FFF2-40B4-BE49-F238E27FC236}">
                <a16:creationId xmlns:a16="http://schemas.microsoft.com/office/drawing/2014/main" id="{B1D8FB05-32F2-6F41-A234-586E9F46E259}"/>
              </a:ext>
            </a:extLst>
          </p:cNvPr>
          <p:cNvSpPr txBox="1"/>
          <p:nvPr/>
        </p:nvSpPr>
        <p:spPr>
          <a:xfrm>
            <a:off x="4304931" y="4743443"/>
            <a:ext cx="652743" cy="646331"/>
          </a:xfrm>
          <a:prstGeom prst="rect">
            <a:avLst/>
          </a:prstGeom>
          <a:noFill/>
        </p:spPr>
        <p:txBody>
          <a:bodyPr wrap="none" rtlCol="0">
            <a:spAutoFit/>
          </a:bodyPr>
          <a:lstStyle/>
          <a:p>
            <a:r>
              <a:rPr lang="en-US" altLang="zh-CN" sz="3600" dirty="0"/>
              <a:t>12</a:t>
            </a:r>
            <a:endParaRPr lang="en-US" sz="3600" dirty="0"/>
          </a:p>
        </p:txBody>
      </p:sp>
      <p:sp>
        <p:nvSpPr>
          <p:cNvPr id="26" name="TextBox 25">
            <a:extLst>
              <a:ext uri="{FF2B5EF4-FFF2-40B4-BE49-F238E27FC236}">
                <a16:creationId xmlns:a16="http://schemas.microsoft.com/office/drawing/2014/main" id="{84E2D439-5738-B94B-B8AB-77CFD2A74DB9}"/>
              </a:ext>
            </a:extLst>
          </p:cNvPr>
          <p:cNvSpPr txBox="1"/>
          <p:nvPr/>
        </p:nvSpPr>
        <p:spPr>
          <a:xfrm>
            <a:off x="4304931" y="5459154"/>
            <a:ext cx="652743" cy="646331"/>
          </a:xfrm>
          <a:prstGeom prst="rect">
            <a:avLst/>
          </a:prstGeom>
          <a:noFill/>
        </p:spPr>
        <p:txBody>
          <a:bodyPr wrap="none" rtlCol="0">
            <a:spAutoFit/>
          </a:bodyPr>
          <a:lstStyle/>
          <a:p>
            <a:r>
              <a:rPr lang="en-US" altLang="zh-CN" sz="3600" dirty="0"/>
              <a:t>13</a:t>
            </a:r>
            <a:endParaRPr lang="en-US" sz="3600" dirty="0"/>
          </a:p>
        </p:txBody>
      </p:sp>
      <p:sp>
        <p:nvSpPr>
          <p:cNvPr id="28" name="Rectangle 27">
            <a:extLst>
              <a:ext uri="{FF2B5EF4-FFF2-40B4-BE49-F238E27FC236}">
                <a16:creationId xmlns:a16="http://schemas.microsoft.com/office/drawing/2014/main" id="{AB1B984A-351E-A641-8C09-BD85C00851BD}"/>
              </a:ext>
            </a:extLst>
          </p:cNvPr>
          <p:cNvSpPr/>
          <p:nvPr/>
        </p:nvSpPr>
        <p:spPr>
          <a:xfrm>
            <a:off x="6145382" y="58539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6145382" y="94596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6145382" y="130654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6145382" y="166711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6145382" y="202769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6145382" y="238826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6145382" y="274884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6145382" y="310941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6145382" y="383056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6145382" y="419114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6145382" y="455171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6145382" y="491229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6145382" y="527286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6145382" y="563344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7" name="Straight Arrow Connector 46">
            <a:extLst>
              <a:ext uri="{FF2B5EF4-FFF2-40B4-BE49-F238E27FC236}">
                <a16:creationId xmlns:a16="http://schemas.microsoft.com/office/drawing/2014/main" id="{032F3F09-D574-B647-84B8-8B3783C5105B}"/>
              </a:ext>
            </a:extLst>
          </p:cNvPr>
          <p:cNvCxnSpPr>
            <a:cxnSpLocks/>
            <a:stCxn id="20" idx="3"/>
            <a:endCxn id="28" idx="1"/>
          </p:cNvCxnSpPr>
          <p:nvPr/>
        </p:nvCxnSpPr>
        <p:spPr>
          <a:xfrm>
            <a:off x="4781352" y="752804"/>
            <a:ext cx="1364030" cy="1350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A7B6E1E2-8E4A-8A45-8D88-4AE213FF899F}"/>
              </a:ext>
            </a:extLst>
          </p:cNvPr>
          <p:cNvCxnSpPr>
            <a:cxnSpLocks/>
            <a:stCxn id="21" idx="3"/>
            <a:endCxn id="31" idx="1"/>
          </p:cNvCxnSpPr>
          <p:nvPr/>
        </p:nvCxnSpPr>
        <p:spPr>
          <a:xfrm>
            <a:off x="4723635" y="1798479"/>
            <a:ext cx="1421747" cy="49550"/>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519E0312-1E5C-EB46-88E1-379F55737E86}"/>
              </a:ext>
            </a:extLst>
          </p:cNvPr>
          <p:cNvCxnSpPr>
            <a:cxnSpLocks/>
            <a:stCxn id="22" idx="3"/>
            <a:endCxn id="37" idx="1"/>
          </p:cNvCxnSpPr>
          <p:nvPr/>
        </p:nvCxnSpPr>
        <p:spPr>
          <a:xfrm>
            <a:off x="4723635" y="2578548"/>
            <a:ext cx="1421747" cy="351206"/>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ECDC316D-7786-0549-8E59-F2FB48E82FEE}"/>
              </a:ext>
            </a:extLst>
          </p:cNvPr>
          <p:cNvCxnSpPr>
            <a:cxnSpLocks/>
            <a:stCxn id="23" idx="3"/>
            <a:endCxn id="38" idx="1"/>
          </p:cNvCxnSpPr>
          <p:nvPr/>
        </p:nvCxnSpPr>
        <p:spPr>
          <a:xfrm flipV="1">
            <a:off x="4723635" y="3290329"/>
            <a:ext cx="1421747" cy="127106"/>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62" name="Rectangle 61">
            <a:extLst>
              <a:ext uri="{FF2B5EF4-FFF2-40B4-BE49-F238E27FC236}">
                <a16:creationId xmlns:a16="http://schemas.microsoft.com/office/drawing/2014/main" id="{642C03CF-2347-F644-8B39-C607DFB295EE}"/>
              </a:ext>
            </a:extLst>
          </p:cNvPr>
          <p:cNvSpPr/>
          <p:nvPr/>
        </p:nvSpPr>
        <p:spPr>
          <a:xfrm>
            <a:off x="6145382" y="346998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63" name="Straight Arrow Connector 62">
            <a:extLst>
              <a:ext uri="{FF2B5EF4-FFF2-40B4-BE49-F238E27FC236}">
                <a16:creationId xmlns:a16="http://schemas.microsoft.com/office/drawing/2014/main" id="{D6611A73-B2D3-4C4A-AC63-C10506ADEFEF}"/>
              </a:ext>
            </a:extLst>
          </p:cNvPr>
          <p:cNvCxnSpPr>
            <a:cxnSpLocks/>
            <a:stCxn id="24" idx="3"/>
            <a:endCxn id="40" idx="1"/>
          </p:cNvCxnSpPr>
          <p:nvPr/>
        </p:nvCxnSpPr>
        <p:spPr>
          <a:xfrm flipV="1">
            <a:off x="4723635" y="4011479"/>
            <a:ext cx="1421747" cy="216243"/>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33A5AE6E-4A15-F649-BACB-BFBA76AE0ED8}"/>
              </a:ext>
            </a:extLst>
          </p:cNvPr>
          <p:cNvCxnSpPr>
            <a:cxnSpLocks/>
            <a:stCxn id="25" idx="3"/>
            <a:endCxn id="43" idx="1"/>
          </p:cNvCxnSpPr>
          <p:nvPr/>
        </p:nvCxnSpPr>
        <p:spPr>
          <a:xfrm>
            <a:off x="4957674" y="5066609"/>
            <a:ext cx="1187708" cy="26595"/>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69" name="Straight Arrow Connector 68">
            <a:extLst>
              <a:ext uri="{FF2B5EF4-FFF2-40B4-BE49-F238E27FC236}">
                <a16:creationId xmlns:a16="http://schemas.microsoft.com/office/drawing/2014/main" id="{85DEC91A-EE89-DA43-BAC9-6F69844C8749}"/>
              </a:ext>
            </a:extLst>
          </p:cNvPr>
          <p:cNvCxnSpPr>
            <a:cxnSpLocks/>
            <a:stCxn id="26" idx="3"/>
            <a:endCxn id="44" idx="1"/>
          </p:cNvCxnSpPr>
          <p:nvPr/>
        </p:nvCxnSpPr>
        <p:spPr>
          <a:xfrm flipV="1">
            <a:off x="4957674" y="5453779"/>
            <a:ext cx="1187708" cy="32854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3403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mph" presetSubtype="2" fill="hold" nodeType="clickEffect">
                                  <p:stCondLst>
                                    <p:cond delay="0"/>
                                  </p:stCondLst>
                                  <p:childTnLst>
                                    <p:animClr clrSpc="rgb" dir="cw">
                                      <p:cBhvr>
                                        <p:cTn id="30" dur="500" fill="hold"/>
                                        <p:tgtEl>
                                          <p:spTgt spid="47"/>
                                        </p:tgtEl>
                                        <p:attrNameLst>
                                          <p:attrName>fillcolor</p:attrName>
                                        </p:attrNameLst>
                                      </p:cBhvr>
                                      <p:to>
                                        <a:srgbClr val="FFFC00"/>
                                      </p:to>
                                    </p:animClr>
                                    <p:set>
                                      <p:cBhvr>
                                        <p:cTn id="31" dur="500" fill="hold"/>
                                        <p:tgtEl>
                                          <p:spTgt spid="47"/>
                                        </p:tgtEl>
                                        <p:attrNameLst>
                                          <p:attrName>fill.type</p:attrName>
                                        </p:attrNameLst>
                                      </p:cBhvr>
                                      <p:to>
                                        <p:strVal val="solid"/>
                                      </p:to>
                                    </p:set>
                                    <p:set>
                                      <p:cBhvr>
                                        <p:cTn id="32" dur="500" fill="hold"/>
                                        <p:tgtEl>
                                          <p:spTgt spid="47"/>
                                        </p:tgtEl>
                                        <p:attrNameLst>
                                          <p:attrName>fill.on</p:attrName>
                                        </p:attrNameLst>
                                      </p:cBhvr>
                                      <p:to>
                                        <p:strVal val="true"/>
                                      </p:to>
                                    </p:set>
                                  </p:childTnLst>
                                </p:cTn>
                              </p:par>
                              <p:par>
                                <p:cTn id="33" presetID="1" presetClass="emph" presetSubtype="2" fill="hold" nodeType="withEffect">
                                  <p:stCondLst>
                                    <p:cond delay="0"/>
                                  </p:stCondLst>
                                  <p:childTnLst>
                                    <p:animClr clrSpc="rgb" dir="cw">
                                      <p:cBhvr>
                                        <p:cTn id="34" dur="500" fill="hold"/>
                                        <p:tgtEl>
                                          <p:spTgt spid="31"/>
                                        </p:tgtEl>
                                        <p:attrNameLst>
                                          <p:attrName>fillcolor</p:attrName>
                                        </p:attrNameLst>
                                      </p:cBhvr>
                                      <p:to>
                                        <a:srgbClr val="FFFC00"/>
                                      </p:to>
                                    </p:animClr>
                                    <p:set>
                                      <p:cBhvr>
                                        <p:cTn id="35" dur="500" fill="hold"/>
                                        <p:tgtEl>
                                          <p:spTgt spid="31"/>
                                        </p:tgtEl>
                                        <p:attrNameLst>
                                          <p:attrName>fill.type</p:attrName>
                                        </p:attrNameLst>
                                      </p:cBhvr>
                                      <p:to>
                                        <p:strVal val="solid"/>
                                      </p:to>
                                    </p:set>
                                    <p:set>
                                      <p:cBhvr>
                                        <p:cTn id="36" dur="500" fill="hold"/>
                                        <p:tgtEl>
                                          <p:spTgt spid="31"/>
                                        </p:tgtEl>
                                        <p:attrNameLst>
                                          <p:attrName>fill.on</p:attrName>
                                        </p:attrNameLst>
                                      </p:cBhvr>
                                      <p:to>
                                        <p:strVal val="true"/>
                                      </p:to>
                                    </p:set>
                                  </p:childTnLst>
                                </p:cTn>
                              </p:par>
                              <p:par>
                                <p:cTn id="37" presetID="1" presetClass="emph" presetSubtype="2" fill="hold" nodeType="withEffect">
                                  <p:stCondLst>
                                    <p:cond delay="0"/>
                                  </p:stCondLst>
                                  <p:childTnLst>
                                    <p:animClr clrSpc="rgb" dir="cw">
                                      <p:cBhvr>
                                        <p:cTn id="38" dur="500" fill="hold"/>
                                        <p:tgtEl>
                                          <p:spTgt spid="37"/>
                                        </p:tgtEl>
                                        <p:attrNameLst>
                                          <p:attrName>fillcolor</p:attrName>
                                        </p:attrNameLst>
                                      </p:cBhvr>
                                      <p:to>
                                        <a:srgbClr val="FFFC00"/>
                                      </p:to>
                                    </p:animClr>
                                    <p:set>
                                      <p:cBhvr>
                                        <p:cTn id="39" dur="500" fill="hold"/>
                                        <p:tgtEl>
                                          <p:spTgt spid="37"/>
                                        </p:tgtEl>
                                        <p:attrNameLst>
                                          <p:attrName>fill.type</p:attrName>
                                        </p:attrNameLst>
                                      </p:cBhvr>
                                      <p:to>
                                        <p:strVal val="solid"/>
                                      </p:to>
                                    </p:set>
                                    <p:set>
                                      <p:cBhvr>
                                        <p:cTn id="40" dur="500" fill="hold"/>
                                        <p:tgtEl>
                                          <p:spTgt spid="37"/>
                                        </p:tgtEl>
                                        <p:attrNameLst>
                                          <p:attrName>fill.on</p:attrName>
                                        </p:attrNameLst>
                                      </p:cBhvr>
                                      <p:to>
                                        <p:strVal val="true"/>
                                      </p:to>
                                    </p:set>
                                  </p:childTnLst>
                                </p:cTn>
                              </p:par>
                              <p:par>
                                <p:cTn id="41" presetID="1" presetClass="emph" presetSubtype="2" fill="hold" nodeType="withEffect">
                                  <p:stCondLst>
                                    <p:cond delay="0"/>
                                  </p:stCondLst>
                                  <p:childTnLst>
                                    <p:animClr clrSpc="rgb" dir="cw">
                                      <p:cBhvr>
                                        <p:cTn id="42" dur="500" fill="hold"/>
                                        <p:tgtEl>
                                          <p:spTgt spid="38"/>
                                        </p:tgtEl>
                                        <p:attrNameLst>
                                          <p:attrName>fillcolor</p:attrName>
                                        </p:attrNameLst>
                                      </p:cBhvr>
                                      <p:to>
                                        <a:srgbClr val="FFFC00"/>
                                      </p:to>
                                    </p:animClr>
                                    <p:set>
                                      <p:cBhvr>
                                        <p:cTn id="43" dur="500" fill="hold"/>
                                        <p:tgtEl>
                                          <p:spTgt spid="38"/>
                                        </p:tgtEl>
                                        <p:attrNameLst>
                                          <p:attrName>fill.type</p:attrName>
                                        </p:attrNameLst>
                                      </p:cBhvr>
                                      <p:to>
                                        <p:strVal val="solid"/>
                                      </p:to>
                                    </p:set>
                                    <p:set>
                                      <p:cBhvr>
                                        <p:cTn id="44" dur="500" fill="hold"/>
                                        <p:tgtEl>
                                          <p:spTgt spid="38"/>
                                        </p:tgtEl>
                                        <p:attrNameLst>
                                          <p:attrName>fill.on</p:attrName>
                                        </p:attrNameLst>
                                      </p:cBhvr>
                                      <p:to>
                                        <p:strVal val="true"/>
                                      </p:to>
                                    </p:set>
                                  </p:childTnLst>
                                </p:cTn>
                              </p:par>
                              <p:par>
                                <p:cTn id="45" presetID="1" presetClass="emph" presetSubtype="2" fill="hold" nodeType="withEffect">
                                  <p:stCondLst>
                                    <p:cond delay="0"/>
                                  </p:stCondLst>
                                  <p:childTnLst>
                                    <p:animClr clrSpc="rgb" dir="cw">
                                      <p:cBhvr>
                                        <p:cTn id="46" dur="500" fill="hold"/>
                                        <p:tgtEl>
                                          <p:spTgt spid="40"/>
                                        </p:tgtEl>
                                        <p:attrNameLst>
                                          <p:attrName>fillcolor</p:attrName>
                                        </p:attrNameLst>
                                      </p:cBhvr>
                                      <p:to>
                                        <a:srgbClr val="FFFC00"/>
                                      </p:to>
                                    </p:animClr>
                                    <p:set>
                                      <p:cBhvr>
                                        <p:cTn id="47" dur="500" fill="hold"/>
                                        <p:tgtEl>
                                          <p:spTgt spid="40"/>
                                        </p:tgtEl>
                                        <p:attrNameLst>
                                          <p:attrName>fill.type</p:attrName>
                                        </p:attrNameLst>
                                      </p:cBhvr>
                                      <p:to>
                                        <p:strVal val="solid"/>
                                      </p:to>
                                    </p:set>
                                    <p:set>
                                      <p:cBhvr>
                                        <p:cTn id="48" dur="500" fill="hold"/>
                                        <p:tgtEl>
                                          <p:spTgt spid="40"/>
                                        </p:tgtEl>
                                        <p:attrNameLst>
                                          <p:attrName>fill.on</p:attrName>
                                        </p:attrNameLst>
                                      </p:cBhvr>
                                      <p:to>
                                        <p:strVal val="true"/>
                                      </p:to>
                                    </p:set>
                                  </p:childTnLst>
                                </p:cTn>
                              </p:par>
                              <p:par>
                                <p:cTn id="49" presetID="1" presetClass="emph" presetSubtype="2" fill="hold" nodeType="withEffect">
                                  <p:stCondLst>
                                    <p:cond delay="0"/>
                                  </p:stCondLst>
                                  <p:childTnLst>
                                    <p:animClr clrSpc="rgb" dir="cw">
                                      <p:cBhvr>
                                        <p:cTn id="50" dur="500" fill="hold"/>
                                        <p:tgtEl>
                                          <p:spTgt spid="43"/>
                                        </p:tgtEl>
                                        <p:attrNameLst>
                                          <p:attrName>fillcolor</p:attrName>
                                        </p:attrNameLst>
                                      </p:cBhvr>
                                      <p:to>
                                        <a:srgbClr val="FFFC00"/>
                                      </p:to>
                                    </p:animClr>
                                    <p:set>
                                      <p:cBhvr>
                                        <p:cTn id="51" dur="500" fill="hold"/>
                                        <p:tgtEl>
                                          <p:spTgt spid="43"/>
                                        </p:tgtEl>
                                        <p:attrNameLst>
                                          <p:attrName>fill.type</p:attrName>
                                        </p:attrNameLst>
                                      </p:cBhvr>
                                      <p:to>
                                        <p:strVal val="solid"/>
                                      </p:to>
                                    </p:set>
                                    <p:set>
                                      <p:cBhvr>
                                        <p:cTn id="52" dur="500" fill="hold"/>
                                        <p:tgtEl>
                                          <p:spTgt spid="43"/>
                                        </p:tgtEl>
                                        <p:attrNameLst>
                                          <p:attrName>fill.on</p:attrName>
                                        </p:attrNameLst>
                                      </p:cBhvr>
                                      <p:to>
                                        <p:strVal val="true"/>
                                      </p:to>
                                    </p:set>
                                  </p:childTnLst>
                                </p:cTn>
                              </p:par>
                              <p:par>
                                <p:cTn id="53" presetID="1" presetClass="emph" presetSubtype="2" fill="hold" nodeType="withEffect">
                                  <p:stCondLst>
                                    <p:cond delay="0"/>
                                  </p:stCondLst>
                                  <p:childTnLst>
                                    <p:animClr clrSpc="rgb" dir="cw">
                                      <p:cBhvr>
                                        <p:cTn id="54" dur="500" fill="hold"/>
                                        <p:tgtEl>
                                          <p:spTgt spid="44"/>
                                        </p:tgtEl>
                                        <p:attrNameLst>
                                          <p:attrName>fillcolor</p:attrName>
                                        </p:attrNameLst>
                                      </p:cBhvr>
                                      <p:to>
                                        <a:srgbClr val="FFFC00"/>
                                      </p:to>
                                    </p:animClr>
                                    <p:set>
                                      <p:cBhvr>
                                        <p:cTn id="55" dur="500" fill="hold"/>
                                        <p:tgtEl>
                                          <p:spTgt spid="44"/>
                                        </p:tgtEl>
                                        <p:attrNameLst>
                                          <p:attrName>fill.type</p:attrName>
                                        </p:attrNameLst>
                                      </p:cBhvr>
                                      <p:to>
                                        <p:strVal val="solid"/>
                                      </p:to>
                                    </p:set>
                                    <p:set>
                                      <p:cBhvr>
                                        <p:cTn id="56" dur="500" fill="hold"/>
                                        <p:tgtEl>
                                          <p:spTgt spid="44"/>
                                        </p:tgtEl>
                                        <p:attrNameLst>
                                          <p:attrName>fill.on</p:attrName>
                                        </p:attrNameLst>
                                      </p:cBhvr>
                                      <p:to>
                                        <p:strVal val="true"/>
                                      </p:to>
                                    </p:set>
                                  </p:childTnLst>
                                </p:cTn>
                              </p:par>
                              <p:par>
                                <p:cTn id="57" presetID="1" presetClass="emph" presetSubtype="2" fill="hold" nodeType="withEffect">
                                  <p:stCondLst>
                                    <p:cond delay="0"/>
                                  </p:stCondLst>
                                  <p:childTnLst>
                                    <p:animClr clrSpc="rgb" dir="cw">
                                      <p:cBhvr>
                                        <p:cTn id="58" dur="500" fill="hold"/>
                                        <p:tgtEl>
                                          <p:spTgt spid="28"/>
                                        </p:tgtEl>
                                        <p:attrNameLst>
                                          <p:attrName>fillcolor</p:attrName>
                                        </p:attrNameLst>
                                      </p:cBhvr>
                                      <p:to>
                                        <a:srgbClr val="FFFC00"/>
                                      </p:to>
                                    </p:animClr>
                                    <p:set>
                                      <p:cBhvr>
                                        <p:cTn id="59" dur="500" fill="hold"/>
                                        <p:tgtEl>
                                          <p:spTgt spid="28"/>
                                        </p:tgtEl>
                                        <p:attrNameLst>
                                          <p:attrName>fill.type</p:attrName>
                                        </p:attrNameLst>
                                      </p:cBhvr>
                                      <p:to>
                                        <p:strVal val="solid"/>
                                      </p:to>
                                    </p:set>
                                    <p:set>
                                      <p:cBhvr>
                                        <p:cTn id="60" dur="500" fill="hold"/>
                                        <p:tgtEl>
                                          <p:spTgt spid="28"/>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96026" y="140880"/>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43012" y="1119545"/>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17125" y="2624652"/>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87168" y="1818653"/>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45448" y="5110342"/>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14495" y="4283800"/>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16716" y="3430652"/>
            <a:ext cx="1168321" cy="814284"/>
          </a:xfrm>
          <a:prstGeom prst="rect">
            <a:avLst/>
          </a:prstGeom>
        </p:spPr>
      </p:pic>
      <p:sp>
        <p:nvSpPr>
          <p:cNvPr id="20" name="TextBox 19">
            <a:extLst>
              <a:ext uri="{FF2B5EF4-FFF2-40B4-BE49-F238E27FC236}">
                <a16:creationId xmlns:a16="http://schemas.microsoft.com/office/drawing/2014/main" id="{76C23CAE-8CAE-CE47-9CFF-E26C54757FF1}"/>
              </a:ext>
            </a:extLst>
          </p:cNvPr>
          <p:cNvSpPr txBox="1"/>
          <p:nvPr/>
        </p:nvSpPr>
        <p:spPr>
          <a:xfrm>
            <a:off x="4309640" y="294501"/>
            <a:ext cx="418704" cy="646331"/>
          </a:xfrm>
          <a:prstGeom prst="rect">
            <a:avLst/>
          </a:prstGeom>
          <a:noFill/>
        </p:spPr>
        <p:txBody>
          <a:bodyPr wrap="none" rtlCol="0">
            <a:spAutoFit/>
          </a:bodyPr>
          <a:lstStyle/>
          <a:p>
            <a:r>
              <a:rPr lang="en-US" altLang="zh-CN" sz="3600" dirty="0"/>
              <a:t>0</a:t>
            </a:r>
            <a:endParaRPr lang="en-US" sz="3600" dirty="0"/>
          </a:p>
        </p:txBody>
      </p:sp>
      <p:sp>
        <p:nvSpPr>
          <p:cNvPr id="21" name="TextBox 20">
            <a:extLst>
              <a:ext uri="{FF2B5EF4-FFF2-40B4-BE49-F238E27FC236}">
                <a16:creationId xmlns:a16="http://schemas.microsoft.com/office/drawing/2014/main" id="{F9E8463A-E77B-FF49-A238-6DFA2A2F53B8}"/>
              </a:ext>
            </a:extLst>
          </p:cNvPr>
          <p:cNvSpPr txBox="1"/>
          <p:nvPr/>
        </p:nvSpPr>
        <p:spPr>
          <a:xfrm>
            <a:off x="4309640" y="1126501"/>
            <a:ext cx="418704" cy="646331"/>
          </a:xfrm>
          <a:prstGeom prst="rect">
            <a:avLst/>
          </a:prstGeom>
          <a:noFill/>
        </p:spPr>
        <p:txBody>
          <a:bodyPr wrap="none" rtlCol="0">
            <a:spAutoFit/>
          </a:bodyPr>
          <a:lstStyle/>
          <a:p>
            <a:r>
              <a:rPr lang="en-US" altLang="zh-CN" sz="3600" dirty="0"/>
              <a:t>3</a:t>
            </a:r>
            <a:endParaRPr lang="en-US" sz="3600" dirty="0"/>
          </a:p>
        </p:txBody>
      </p:sp>
      <p:sp>
        <p:nvSpPr>
          <p:cNvPr id="22" name="TextBox 21">
            <a:extLst>
              <a:ext uri="{FF2B5EF4-FFF2-40B4-BE49-F238E27FC236}">
                <a16:creationId xmlns:a16="http://schemas.microsoft.com/office/drawing/2014/main" id="{A8D48B69-E63A-EE46-8B3E-FFC70B341706}"/>
              </a:ext>
            </a:extLst>
          </p:cNvPr>
          <p:cNvSpPr txBox="1"/>
          <p:nvPr/>
        </p:nvSpPr>
        <p:spPr>
          <a:xfrm>
            <a:off x="4309640" y="1906570"/>
            <a:ext cx="418704" cy="646331"/>
          </a:xfrm>
          <a:prstGeom prst="rect">
            <a:avLst/>
          </a:prstGeom>
          <a:noFill/>
        </p:spPr>
        <p:txBody>
          <a:bodyPr wrap="none" rtlCol="0">
            <a:spAutoFit/>
          </a:bodyPr>
          <a:lstStyle/>
          <a:p>
            <a:r>
              <a:rPr lang="en-US" altLang="zh-CN" sz="3600" dirty="0"/>
              <a:t>6</a:t>
            </a:r>
            <a:endParaRPr lang="en-US" sz="3600" dirty="0"/>
          </a:p>
        </p:txBody>
      </p:sp>
      <p:sp>
        <p:nvSpPr>
          <p:cNvPr id="23" name="TextBox 22">
            <a:extLst>
              <a:ext uri="{FF2B5EF4-FFF2-40B4-BE49-F238E27FC236}">
                <a16:creationId xmlns:a16="http://schemas.microsoft.com/office/drawing/2014/main" id="{06FBB4FD-A04C-B74A-8080-E5C123F27A0C}"/>
              </a:ext>
            </a:extLst>
          </p:cNvPr>
          <p:cNvSpPr txBox="1"/>
          <p:nvPr/>
        </p:nvSpPr>
        <p:spPr>
          <a:xfrm>
            <a:off x="4309640" y="2745457"/>
            <a:ext cx="418704" cy="646331"/>
          </a:xfrm>
          <a:prstGeom prst="rect">
            <a:avLst/>
          </a:prstGeom>
          <a:noFill/>
        </p:spPr>
        <p:txBody>
          <a:bodyPr wrap="none" rtlCol="0">
            <a:spAutoFit/>
          </a:bodyPr>
          <a:lstStyle/>
          <a:p>
            <a:r>
              <a:rPr lang="en-US" altLang="zh-CN" sz="3600" dirty="0"/>
              <a:t>7</a:t>
            </a:r>
            <a:endParaRPr lang="en-US" sz="3600" dirty="0"/>
          </a:p>
        </p:txBody>
      </p:sp>
      <p:sp>
        <p:nvSpPr>
          <p:cNvPr id="24" name="TextBox 23">
            <a:extLst>
              <a:ext uri="{FF2B5EF4-FFF2-40B4-BE49-F238E27FC236}">
                <a16:creationId xmlns:a16="http://schemas.microsoft.com/office/drawing/2014/main" id="{1BD28B2A-8F55-9742-917D-17B30D418829}"/>
              </a:ext>
            </a:extLst>
          </p:cNvPr>
          <p:cNvSpPr txBox="1"/>
          <p:nvPr/>
        </p:nvSpPr>
        <p:spPr>
          <a:xfrm>
            <a:off x="4309640" y="3555744"/>
            <a:ext cx="418704" cy="646331"/>
          </a:xfrm>
          <a:prstGeom prst="rect">
            <a:avLst/>
          </a:prstGeom>
          <a:noFill/>
        </p:spPr>
        <p:txBody>
          <a:bodyPr wrap="none" rtlCol="0">
            <a:spAutoFit/>
          </a:bodyPr>
          <a:lstStyle/>
          <a:p>
            <a:r>
              <a:rPr lang="en-US" altLang="zh-CN" sz="3600" dirty="0"/>
              <a:t>9</a:t>
            </a:r>
            <a:endParaRPr lang="en-US" sz="3600" dirty="0"/>
          </a:p>
        </p:txBody>
      </p:sp>
      <p:sp>
        <p:nvSpPr>
          <p:cNvPr id="25" name="TextBox 24">
            <a:extLst>
              <a:ext uri="{FF2B5EF4-FFF2-40B4-BE49-F238E27FC236}">
                <a16:creationId xmlns:a16="http://schemas.microsoft.com/office/drawing/2014/main" id="{B1D8FB05-32F2-6F41-A234-586E9F46E259}"/>
              </a:ext>
            </a:extLst>
          </p:cNvPr>
          <p:cNvSpPr txBox="1"/>
          <p:nvPr/>
        </p:nvSpPr>
        <p:spPr>
          <a:xfrm>
            <a:off x="4309640" y="4394631"/>
            <a:ext cx="652743" cy="646331"/>
          </a:xfrm>
          <a:prstGeom prst="rect">
            <a:avLst/>
          </a:prstGeom>
          <a:noFill/>
        </p:spPr>
        <p:txBody>
          <a:bodyPr wrap="none" rtlCol="0">
            <a:spAutoFit/>
          </a:bodyPr>
          <a:lstStyle/>
          <a:p>
            <a:r>
              <a:rPr lang="en-US" altLang="zh-CN" sz="3600" dirty="0"/>
              <a:t>12</a:t>
            </a:r>
            <a:endParaRPr lang="en-US" sz="3600" dirty="0"/>
          </a:p>
        </p:txBody>
      </p:sp>
      <p:sp>
        <p:nvSpPr>
          <p:cNvPr id="26" name="TextBox 25">
            <a:extLst>
              <a:ext uri="{FF2B5EF4-FFF2-40B4-BE49-F238E27FC236}">
                <a16:creationId xmlns:a16="http://schemas.microsoft.com/office/drawing/2014/main" id="{84E2D439-5738-B94B-B8AB-77CFD2A74DB9}"/>
              </a:ext>
            </a:extLst>
          </p:cNvPr>
          <p:cNvSpPr txBox="1"/>
          <p:nvPr/>
        </p:nvSpPr>
        <p:spPr>
          <a:xfrm>
            <a:off x="4309640" y="5110342"/>
            <a:ext cx="652743" cy="646331"/>
          </a:xfrm>
          <a:prstGeom prst="rect">
            <a:avLst/>
          </a:prstGeom>
          <a:noFill/>
        </p:spPr>
        <p:txBody>
          <a:bodyPr wrap="none" rtlCol="0">
            <a:spAutoFit/>
          </a:bodyPr>
          <a:lstStyle/>
          <a:p>
            <a:r>
              <a:rPr lang="en-US" altLang="zh-CN" sz="3600" dirty="0"/>
              <a:t>13</a:t>
            </a:r>
            <a:endParaRPr lang="en-US" sz="3600" dirty="0"/>
          </a:p>
        </p:txBody>
      </p:sp>
      <p:sp>
        <p:nvSpPr>
          <p:cNvPr id="28" name="Rectangle 27">
            <a:extLst>
              <a:ext uri="{FF2B5EF4-FFF2-40B4-BE49-F238E27FC236}">
                <a16:creationId xmlns:a16="http://schemas.microsoft.com/office/drawing/2014/main" id="{AB1B984A-351E-A641-8C09-BD85C00851BD}"/>
              </a:ext>
            </a:extLst>
          </p:cNvPr>
          <p:cNvSpPr/>
          <p:nvPr/>
        </p:nvSpPr>
        <p:spPr>
          <a:xfrm>
            <a:off x="6242840" y="7616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6242840" y="11222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6242840" y="14828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6242840" y="18433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6242840" y="220397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6242840" y="25645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6242840" y="292512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6242840" y="32856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6242840" y="40068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6242840" y="43674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6242840" y="472799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6242840" y="50885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6242840" y="54491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6242840" y="580972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62" name="Rectangle 61">
            <a:extLst>
              <a:ext uri="{FF2B5EF4-FFF2-40B4-BE49-F238E27FC236}">
                <a16:creationId xmlns:a16="http://schemas.microsoft.com/office/drawing/2014/main" id="{642C03CF-2347-F644-8B39-C607DFB295EE}"/>
              </a:ext>
            </a:extLst>
          </p:cNvPr>
          <p:cNvSpPr/>
          <p:nvPr/>
        </p:nvSpPr>
        <p:spPr>
          <a:xfrm>
            <a:off x="6242840" y="364626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39" name="Straight Arrow Connector 38">
            <a:extLst>
              <a:ext uri="{FF2B5EF4-FFF2-40B4-BE49-F238E27FC236}">
                <a16:creationId xmlns:a16="http://schemas.microsoft.com/office/drawing/2014/main" id="{0CFA3F2E-601D-6D4F-875C-09BD20A14EC2}"/>
              </a:ext>
            </a:extLst>
          </p:cNvPr>
          <p:cNvCxnSpPr>
            <a:cxnSpLocks/>
            <a:stCxn id="16" idx="3"/>
            <a:endCxn id="22" idx="1"/>
          </p:cNvCxnSpPr>
          <p:nvPr/>
        </p:nvCxnSpPr>
        <p:spPr>
          <a:xfrm>
            <a:off x="3614584" y="2202221"/>
            <a:ext cx="695056" cy="27515"/>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BB509770-4B06-204B-8843-A116E2F1AD75}"/>
              </a:ext>
            </a:extLst>
          </p:cNvPr>
          <p:cNvCxnSpPr>
            <a:cxnSpLocks/>
            <a:stCxn id="22" idx="3"/>
            <a:endCxn id="37" idx="1"/>
          </p:cNvCxnSpPr>
          <p:nvPr/>
        </p:nvCxnSpPr>
        <p:spPr>
          <a:xfrm>
            <a:off x="4728344" y="2229736"/>
            <a:ext cx="1514496" cy="876296"/>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62F434EC-DB06-394B-AEDD-5FDB985A4654}"/>
              </a:ext>
            </a:extLst>
          </p:cNvPr>
          <p:cNvPicPr>
            <a:picLocks noChangeAspect="1"/>
          </p:cNvPicPr>
          <p:nvPr/>
        </p:nvPicPr>
        <p:blipFill>
          <a:blip r:embed="rId9"/>
          <a:stretch>
            <a:fillRect/>
          </a:stretch>
        </p:blipFill>
        <p:spPr>
          <a:xfrm>
            <a:off x="2349304" y="5963488"/>
            <a:ext cx="1356422" cy="832891"/>
          </a:xfrm>
          <a:prstGeom prst="rect">
            <a:avLst/>
          </a:prstGeom>
        </p:spPr>
      </p:pic>
      <p:sp>
        <p:nvSpPr>
          <p:cNvPr id="48" name="TextBox 47">
            <a:extLst>
              <a:ext uri="{FF2B5EF4-FFF2-40B4-BE49-F238E27FC236}">
                <a16:creationId xmlns:a16="http://schemas.microsoft.com/office/drawing/2014/main" id="{B83317BD-3284-E249-9610-D91E8B3BEBC1}"/>
              </a:ext>
            </a:extLst>
          </p:cNvPr>
          <p:cNvSpPr txBox="1"/>
          <p:nvPr/>
        </p:nvSpPr>
        <p:spPr>
          <a:xfrm>
            <a:off x="4339076" y="6043805"/>
            <a:ext cx="418704" cy="646331"/>
          </a:xfrm>
          <a:prstGeom prst="rect">
            <a:avLst/>
          </a:prstGeom>
          <a:noFill/>
        </p:spPr>
        <p:txBody>
          <a:bodyPr wrap="none" rtlCol="0">
            <a:spAutoFit/>
          </a:bodyPr>
          <a:lstStyle/>
          <a:p>
            <a:r>
              <a:rPr lang="en-US" altLang="zh-CN" sz="3600" dirty="0"/>
              <a:t>8</a:t>
            </a:r>
            <a:endParaRPr lang="en-US" sz="3600" dirty="0"/>
          </a:p>
        </p:txBody>
      </p:sp>
      <p:cxnSp>
        <p:nvCxnSpPr>
          <p:cNvPr id="49" name="Straight Arrow Connector 48">
            <a:extLst>
              <a:ext uri="{FF2B5EF4-FFF2-40B4-BE49-F238E27FC236}">
                <a16:creationId xmlns:a16="http://schemas.microsoft.com/office/drawing/2014/main" id="{EAD10BB8-FFCC-F545-94EF-74BE83D01618}"/>
              </a:ext>
            </a:extLst>
          </p:cNvPr>
          <p:cNvCxnSpPr>
            <a:cxnSpLocks/>
            <a:stCxn id="8" idx="3"/>
            <a:endCxn id="48" idx="1"/>
          </p:cNvCxnSpPr>
          <p:nvPr/>
        </p:nvCxnSpPr>
        <p:spPr>
          <a:xfrm flipV="1">
            <a:off x="3705726" y="6366971"/>
            <a:ext cx="633350" cy="12963"/>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0D4154DB-05EF-AD4B-A2B4-36C5CA3AA10C}"/>
              </a:ext>
            </a:extLst>
          </p:cNvPr>
          <p:cNvCxnSpPr>
            <a:cxnSpLocks/>
            <a:stCxn id="48" idx="3"/>
            <a:endCxn id="62" idx="1"/>
          </p:cNvCxnSpPr>
          <p:nvPr/>
        </p:nvCxnSpPr>
        <p:spPr>
          <a:xfrm flipV="1">
            <a:off x="4757780" y="3827178"/>
            <a:ext cx="1485060" cy="2539793"/>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023E9D8B-D861-B74D-9B1C-EA1E02FB49A4}"/>
              </a:ext>
            </a:extLst>
          </p:cNvPr>
          <p:cNvSpPr txBox="1"/>
          <p:nvPr/>
        </p:nvSpPr>
        <p:spPr>
          <a:xfrm rot="215053">
            <a:off x="3510844" y="1820599"/>
            <a:ext cx="912429" cy="369332"/>
          </a:xfrm>
          <a:prstGeom prst="rect">
            <a:avLst/>
          </a:prstGeom>
          <a:noFill/>
        </p:spPr>
        <p:txBody>
          <a:bodyPr wrap="none" rtlCol="0">
            <a:spAutoFit/>
          </a:bodyPr>
          <a:lstStyle/>
          <a:p>
            <a:r>
              <a:rPr lang="en-US" altLang="zh-CN" dirty="0">
                <a:solidFill>
                  <a:srgbClr val="FF0000"/>
                </a:solidFill>
              </a:rPr>
              <a:t>hashing</a:t>
            </a:r>
            <a:endParaRPr lang="en-US" dirty="0">
              <a:solidFill>
                <a:srgbClr val="FF0000"/>
              </a:solidFill>
            </a:endParaRPr>
          </a:p>
        </p:txBody>
      </p:sp>
      <p:sp>
        <p:nvSpPr>
          <p:cNvPr id="47" name="TextBox 46">
            <a:extLst>
              <a:ext uri="{FF2B5EF4-FFF2-40B4-BE49-F238E27FC236}">
                <a16:creationId xmlns:a16="http://schemas.microsoft.com/office/drawing/2014/main" id="{5C11E32A-1653-F64B-97B2-8FCEAB0C6E92}"/>
              </a:ext>
            </a:extLst>
          </p:cNvPr>
          <p:cNvSpPr txBox="1"/>
          <p:nvPr/>
        </p:nvSpPr>
        <p:spPr>
          <a:xfrm rot="21394762">
            <a:off x="3610788" y="5983709"/>
            <a:ext cx="912429" cy="369332"/>
          </a:xfrm>
          <a:prstGeom prst="rect">
            <a:avLst/>
          </a:prstGeom>
          <a:noFill/>
        </p:spPr>
        <p:txBody>
          <a:bodyPr wrap="none" rtlCol="0">
            <a:spAutoFit/>
          </a:bodyPr>
          <a:lstStyle/>
          <a:p>
            <a:r>
              <a:rPr lang="en-US" altLang="zh-CN" dirty="0">
                <a:solidFill>
                  <a:srgbClr val="FF0000"/>
                </a:solidFill>
              </a:rPr>
              <a:t>hashing</a:t>
            </a:r>
            <a:endParaRPr lang="en-US" dirty="0">
              <a:solidFill>
                <a:srgbClr val="FF0000"/>
              </a:solidFill>
            </a:endParaRPr>
          </a:p>
        </p:txBody>
      </p:sp>
    </p:spTree>
    <p:extLst>
      <p:ext uri="{BB962C8B-B14F-4D97-AF65-F5344CB8AC3E}">
        <p14:creationId xmlns:p14="http://schemas.microsoft.com/office/powerpoint/2010/main" val="3274475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2" grpId="0"/>
      <p:bldP spid="4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FF0516-3152-4541-B562-5C7AF6A9D04E}"/>
              </a:ext>
            </a:extLst>
          </p:cNvPr>
          <p:cNvPicPr>
            <a:picLocks noChangeAspect="1"/>
          </p:cNvPicPr>
          <p:nvPr/>
        </p:nvPicPr>
        <p:blipFill>
          <a:blip r:embed="rId2"/>
          <a:stretch>
            <a:fillRect/>
          </a:stretch>
        </p:blipFill>
        <p:spPr>
          <a:xfrm>
            <a:off x="2375137" y="1633050"/>
            <a:ext cx="1227416" cy="767135"/>
          </a:xfrm>
          <a:prstGeom prst="rect">
            <a:avLst/>
          </a:prstGeom>
        </p:spPr>
      </p:pic>
      <p:sp>
        <p:nvSpPr>
          <p:cNvPr id="6" name="TextBox 5">
            <a:extLst>
              <a:ext uri="{FF2B5EF4-FFF2-40B4-BE49-F238E27FC236}">
                <a16:creationId xmlns:a16="http://schemas.microsoft.com/office/drawing/2014/main" id="{74916259-050C-4048-9A66-E4EAF8232B63}"/>
              </a:ext>
            </a:extLst>
          </p:cNvPr>
          <p:cNvSpPr txBox="1"/>
          <p:nvPr/>
        </p:nvSpPr>
        <p:spPr>
          <a:xfrm>
            <a:off x="4297609" y="1720967"/>
            <a:ext cx="418704" cy="646331"/>
          </a:xfrm>
          <a:prstGeom prst="rect">
            <a:avLst/>
          </a:prstGeom>
          <a:noFill/>
        </p:spPr>
        <p:txBody>
          <a:bodyPr wrap="none" rtlCol="0">
            <a:spAutoFit/>
          </a:bodyPr>
          <a:lstStyle/>
          <a:p>
            <a:r>
              <a:rPr lang="en-US" altLang="zh-CN" sz="3600" dirty="0">
                <a:solidFill>
                  <a:schemeClr val="accent3">
                    <a:lumMod val="65000"/>
                  </a:schemeClr>
                </a:solidFill>
              </a:rPr>
              <a:t>6</a:t>
            </a:r>
            <a:endParaRPr lang="en-US" sz="3600" dirty="0">
              <a:solidFill>
                <a:schemeClr val="accent3">
                  <a:lumMod val="65000"/>
                </a:schemeClr>
              </a:solidFill>
            </a:endParaRPr>
          </a:p>
        </p:txBody>
      </p:sp>
      <p:cxnSp>
        <p:nvCxnSpPr>
          <p:cNvPr id="8" name="Straight Arrow Connector 7">
            <a:extLst>
              <a:ext uri="{FF2B5EF4-FFF2-40B4-BE49-F238E27FC236}">
                <a16:creationId xmlns:a16="http://schemas.microsoft.com/office/drawing/2014/main" id="{27DF0D8F-56B1-704C-A080-6C02C257F103}"/>
              </a:ext>
            </a:extLst>
          </p:cNvPr>
          <p:cNvCxnSpPr>
            <a:cxnSpLocks/>
          </p:cNvCxnSpPr>
          <p:nvPr/>
        </p:nvCxnSpPr>
        <p:spPr>
          <a:xfrm>
            <a:off x="3602553" y="2016618"/>
            <a:ext cx="695056" cy="27515"/>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20074363-35C4-8348-8FB9-751CA70CF1DA}"/>
              </a:ext>
            </a:extLst>
          </p:cNvPr>
          <p:cNvCxnSpPr>
            <a:cxnSpLocks/>
          </p:cNvCxnSpPr>
          <p:nvPr/>
        </p:nvCxnSpPr>
        <p:spPr>
          <a:xfrm>
            <a:off x="4716313" y="2044133"/>
            <a:ext cx="1514496" cy="876296"/>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id="{4913C765-D99E-A74B-83D1-0B35F7CB8EDF}"/>
              </a:ext>
            </a:extLst>
          </p:cNvPr>
          <p:cNvSpPr/>
          <p:nvPr/>
        </p:nvSpPr>
        <p:spPr>
          <a:xfrm>
            <a:off x="6302998" y="16498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14" name="Rectangle 13">
            <a:extLst>
              <a:ext uri="{FF2B5EF4-FFF2-40B4-BE49-F238E27FC236}">
                <a16:creationId xmlns:a16="http://schemas.microsoft.com/office/drawing/2014/main" id="{27F401E4-371D-2942-8537-0E3950BB7C80}"/>
              </a:ext>
            </a:extLst>
          </p:cNvPr>
          <p:cNvSpPr/>
          <p:nvPr/>
        </p:nvSpPr>
        <p:spPr>
          <a:xfrm>
            <a:off x="6302998" y="5255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5" name="Rectangle 14">
            <a:extLst>
              <a:ext uri="{FF2B5EF4-FFF2-40B4-BE49-F238E27FC236}">
                <a16:creationId xmlns:a16="http://schemas.microsoft.com/office/drawing/2014/main" id="{56BCF701-2568-EE40-ACFD-8CA941CFFB12}"/>
              </a:ext>
            </a:extLst>
          </p:cNvPr>
          <p:cNvSpPr/>
          <p:nvPr/>
        </p:nvSpPr>
        <p:spPr>
          <a:xfrm>
            <a:off x="6302998" y="8861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6" name="Rectangle 15">
            <a:extLst>
              <a:ext uri="{FF2B5EF4-FFF2-40B4-BE49-F238E27FC236}">
                <a16:creationId xmlns:a16="http://schemas.microsoft.com/office/drawing/2014/main" id="{E483F723-B48E-344C-971D-3AFBEA742EC3}"/>
              </a:ext>
            </a:extLst>
          </p:cNvPr>
          <p:cNvSpPr/>
          <p:nvPr/>
        </p:nvSpPr>
        <p:spPr>
          <a:xfrm>
            <a:off x="6302998" y="1246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7" name="Rectangle 16">
            <a:extLst>
              <a:ext uri="{FF2B5EF4-FFF2-40B4-BE49-F238E27FC236}">
                <a16:creationId xmlns:a16="http://schemas.microsoft.com/office/drawing/2014/main" id="{CB4AEBDE-B2FC-164F-9DFF-80CDA03E8317}"/>
              </a:ext>
            </a:extLst>
          </p:cNvPr>
          <p:cNvSpPr/>
          <p:nvPr/>
        </p:nvSpPr>
        <p:spPr>
          <a:xfrm>
            <a:off x="6302998" y="160728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8" name="Rectangle 17">
            <a:extLst>
              <a:ext uri="{FF2B5EF4-FFF2-40B4-BE49-F238E27FC236}">
                <a16:creationId xmlns:a16="http://schemas.microsoft.com/office/drawing/2014/main" id="{10A91C9E-9E87-FE43-A6B3-F5DC9AF06101}"/>
              </a:ext>
            </a:extLst>
          </p:cNvPr>
          <p:cNvSpPr/>
          <p:nvPr/>
        </p:nvSpPr>
        <p:spPr>
          <a:xfrm>
            <a:off x="6302998" y="19678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9" name="Rectangle 18">
            <a:extLst>
              <a:ext uri="{FF2B5EF4-FFF2-40B4-BE49-F238E27FC236}">
                <a16:creationId xmlns:a16="http://schemas.microsoft.com/office/drawing/2014/main" id="{B5204055-2378-9341-9BF8-365783F40162}"/>
              </a:ext>
            </a:extLst>
          </p:cNvPr>
          <p:cNvSpPr/>
          <p:nvPr/>
        </p:nvSpPr>
        <p:spPr>
          <a:xfrm>
            <a:off x="6302998" y="232843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0" name="Rectangle 19">
            <a:extLst>
              <a:ext uri="{FF2B5EF4-FFF2-40B4-BE49-F238E27FC236}">
                <a16:creationId xmlns:a16="http://schemas.microsoft.com/office/drawing/2014/main" id="{6CEB9894-7CE8-4846-8DFF-1B392E0B13A2}"/>
              </a:ext>
            </a:extLst>
          </p:cNvPr>
          <p:cNvSpPr/>
          <p:nvPr/>
        </p:nvSpPr>
        <p:spPr>
          <a:xfrm>
            <a:off x="6302998" y="26890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1" name="Rectangle 20">
            <a:extLst>
              <a:ext uri="{FF2B5EF4-FFF2-40B4-BE49-F238E27FC236}">
                <a16:creationId xmlns:a16="http://schemas.microsoft.com/office/drawing/2014/main" id="{814CB702-91DC-1646-8BDA-FD794FC52319}"/>
              </a:ext>
            </a:extLst>
          </p:cNvPr>
          <p:cNvSpPr/>
          <p:nvPr/>
        </p:nvSpPr>
        <p:spPr>
          <a:xfrm>
            <a:off x="6302998" y="341016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2" name="Rectangle 21">
            <a:extLst>
              <a:ext uri="{FF2B5EF4-FFF2-40B4-BE49-F238E27FC236}">
                <a16:creationId xmlns:a16="http://schemas.microsoft.com/office/drawing/2014/main" id="{3B6C9CEE-76FA-A34E-9538-8045AF32DB48}"/>
              </a:ext>
            </a:extLst>
          </p:cNvPr>
          <p:cNvSpPr/>
          <p:nvPr/>
        </p:nvSpPr>
        <p:spPr>
          <a:xfrm>
            <a:off x="6302998" y="37707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3" name="Rectangle 22">
            <a:extLst>
              <a:ext uri="{FF2B5EF4-FFF2-40B4-BE49-F238E27FC236}">
                <a16:creationId xmlns:a16="http://schemas.microsoft.com/office/drawing/2014/main" id="{5E4262CE-3FE2-1D4A-9A7B-7DA564BEC119}"/>
              </a:ext>
            </a:extLst>
          </p:cNvPr>
          <p:cNvSpPr/>
          <p:nvPr/>
        </p:nvSpPr>
        <p:spPr>
          <a:xfrm>
            <a:off x="6302998" y="413131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4" name="Rectangle 23">
            <a:extLst>
              <a:ext uri="{FF2B5EF4-FFF2-40B4-BE49-F238E27FC236}">
                <a16:creationId xmlns:a16="http://schemas.microsoft.com/office/drawing/2014/main" id="{57289FCA-DD0F-0043-9549-52A090E67FC3}"/>
              </a:ext>
            </a:extLst>
          </p:cNvPr>
          <p:cNvSpPr/>
          <p:nvPr/>
        </p:nvSpPr>
        <p:spPr>
          <a:xfrm>
            <a:off x="6302998" y="449188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5" name="Rectangle 24">
            <a:extLst>
              <a:ext uri="{FF2B5EF4-FFF2-40B4-BE49-F238E27FC236}">
                <a16:creationId xmlns:a16="http://schemas.microsoft.com/office/drawing/2014/main" id="{E7F09E7A-638F-A64A-B3E5-1746667A2930}"/>
              </a:ext>
            </a:extLst>
          </p:cNvPr>
          <p:cNvSpPr/>
          <p:nvPr/>
        </p:nvSpPr>
        <p:spPr>
          <a:xfrm>
            <a:off x="6302998" y="485246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6" name="Rectangle 25">
            <a:extLst>
              <a:ext uri="{FF2B5EF4-FFF2-40B4-BE49-F238E27FC236}">
                <a16:creationId xmlns:a16="http://schemas.microsoft.com/office/drawing/2014/main" id="{15072E6F-787D-E148-9FD4-019F50341B8A}"/>
              </a:ext>
            </a:extLst>
          </p:cNvPr>
          <p:cNvSpPr/>
          <p:nvPr/>
        </p:nvSpPr>
        <p:spPr>
          <a:xfrm>
            <a:off x="6302998" y="5213040"/>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7" name="Rectangle 26">
            <a:extLst>
              <a:ext uri="{FF2B5EF4-FFF2-40B4-BE49-F238E27FC236}">
                <a16:creationId xmlns:a16="http://schemas.microsoft.com/office/drawing/2014/main" id="{E4C75105-52D0-7246-A9DC-79D6B07C9991}"/>
              </a:ext>
            </a:extLst>
          </p:cNvPr>
          <p:cNvSpPr/>
          <p:nvPr/>
        </p:nvSpPr>
        <p:spPr>
          <a:xfrm>
            <a:off x="6302998" y="3049582"/>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8" name="Rectangle 27">
            <a:extLst>
              <a:ext uri="{FF2B5EF4-FFF2-40B4-BE49-F238E27FC236}">
                <a16:creationId xmlns:a16="http://schemas.microsoft.com/office/drawing/2014/main" id="{89350B30-0DC1-B148-92F7-E146743E20BA}"/>
              </a:ext>
            </a:extLst>
          </p:cNvPr>
          <p:cNvSpPr/>
          <p:nvPr/>
        </p:nvSpPr>
        <p:spPr>
          <a:xfrm>
            <a:off x="1855594" y="2758229"/>
            <a:ext cx="2114873"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rgbClr val="FF0000"/>
                </a:solidFill>
              </a:rPr>
              <a:t>key</a:t>
            </a:r>
            <a:r>
              <a:rPr lang="en-US" altLang="zh-CN" sz="2800" dirty="0">
                <a:solidFill>
                  <a:schemeClr val="accent3">
                    <a:lumMod val="65000"/>
                  </a:schemeClr>
                </a:solidFill>
              </a:rPr>
              <a:t>word</a:t>
            </a:r>
            <a:endParaRPr lang="en-US" sz="2800" dirty="0">
              <a:solidFill>
                <a:schemeClr val="accent3">
                  <a:lumMod val="65000"/>
                </a:schemeClr>
              </a:solidFill>
            </a:endParaRPr>
          </a:p>
        </p:txBody>
      </p:sp>
      <p:sp>
        <p:nvSpPr>
          <p:cNvPr id="29" name="Rectangle 28">
            <a:extLst>
              <a:ext uri="{FF2B5EF4-FFF2-40B4-BE49-F238E27FC236}">
                <a16:creationId xmlns:a16="http://schemas.microsoft.com/office/drawing/2014/main" id="{065FFC2C-AF58-6F4D-A5DF-0CD6076DD307}"/>
              </a:ext>
            </a:extLst>
          </p:cNvPr>
          <p:cNvSpPr/>
          <p:nvPr/>
        </p:nvSpPr>
        <p:spPr>
          <a:xfrm>
            <a:off x="6863725" y="2578569"/>
            <a:ext cx="1110270"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rgbClr val="FF0000"/>
                </a:solidFill>
              </a:rPr>
              <a:t>value</a:t>
            </a:r>
          </a:p>
        </p:txBody>
      </p:sp>
      <p:sp>
        <p:nvSpPr>
          <p:cNvPr id="30" name="TextBox 29">
            <a:extLst>
              <a:ext uri="{FF2B5EF4-FFF2-40B4-BE49-F238E27FC236}">
                <a16:creationId xmlns:a16="http://schemas.microsoft.com/office/drawing/2014/main" id="{820919E3-92A7-9B45-B2BC-CF1F4C020F64}"/>
              </a:ext>
            </a:extLst>
          </p:cNvPr>
          <p:cNvSpPr txBox="1"/>
          <p:nvPr/>
        </p:nvSpPr>
        <p:spPr>
          <a:xfrm>
            <a:off x="3417752" y="6128835"/>
            <a:ext cx="2178417" cy="461665"/>
          </a:xfrm>
          <a:prstGeom prst="rect">
            <a:avLst/>
          </a:prstGeom>
          <a:noFill/>
        </p:spPr>
        <p:txBody>
          <a:bodyPr wrap="none" rtlCol="0">
            <a:spAutoFit/>
          </a:bodyPr>
          <a:lstStyle/>
          <a:p>
            <a:r>
              <a:rPr lang="en-US" altLang="zh-CN" sz="2400" i="1" dirty="0">
                <a:cs typeface="AL BAYAN PLAIN" pitchFamily="2" charset="-78"/>
              </a:rPr>
              <a:t>“Key</a:t>
            </a:r>
            <a:r>
              <a:rPr lang="zh-CN" altLang="en-US" sz="2400" i="1" dirty="0">
                <a:cs typeface="AL BAYAN PLAIN" pitchFamily="2" charset="-78"/>
              </a:rPr>
              <a:t> </a:t>
            </a:r>
            <a:r>
              <a:rPr lang="en-US" altLang="zh-CN" sz="2400" i="1" dirty="0">
                <a:cs typeface="AL BAYAN PLAIN" pitchFamily="2" charset="-78"/>
              </a:rPr>
              <a:t>value</a:t>
            </a:r>
            <a:r>
              <a:rPr lang="zh-CN" altLang="en-US" sz="2400" i="1" dirty="0">
                <a:cs typeface="AL BAYAN PLAIN" pitchFamily="2" charset="-78"/>
              </a:rPr>
              <a:t> </a:t>
            </a:r>
            <a:r>
              <a:rPr lang="en-US" altLang="zh-CN" sz="2400" i="1" dirty="0">
                <a:cs typeface="AL BAYAN PLAIN" pitchFamily="2" charset="-78"/>
              </a:rPr>
              <a:t>pair”</a:t>
            </a:r>
            <a:endParaRPr lang="en-US" sz="2400" i="1" dirty="0">
              <a:cs typeface="AL BAYAN PLAIN" pitchFamily="2" charset="-78"/>
            </a:endParaRPr>
          </a:p>
        </p:txBody>
      </p:sp>
    </p:spTree>
    <p:extLst>
      <p:ext uri="{BB962C8B-B14F-4D97-AF65-F5344CB8AC3E}">
        <p14:creationId xmlns:p14="http://schemas.microsoft.com/office/powerpoint/2010/main" val="1690771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84031-A58E-1C29-81CC-A747BA1F2DDC}"/>
              </a:ext>
            </a:extLst>
          </p:cNvPr>
          <p:cNvSpPr>
            <a:spLocks noGrp="1"/>
          </p:cNvSpPr>
          <p:nvPr>
            <p:ph type="title"/>
          </p:nvPr>
        </p:nvSpPr>
        <p:spPr/>
        <p:txBody>
          <a:bodyPr/>
          <a:lstStyle/>
          <a:p>
            <a:r>
              <a:rPr lang="en-US" dirty="0"/>
              <a:t>STD::</a:t>
            </a:r>
            <a:r>
              <a:rPr lang="en-US" dirty="0" err="1"/>
              <a:t>unordered_map</a:t>
            </a:r>
            <a:endParaRPr lang="en-US" dirty="0"/>
          </a:p>
        </p:txBody>
      </p:sp>
      <p:pic>
        <p:nvPicPr>
          <p:cNvPr id="4" name="Picture 3">
            <a:extLst>
              <a:ext uri="{FF2B5EF4-FFF2-40B4-BE49-F238E27FC236}">
                <a16:creationId xmlns:a16="http://schemas.microsoft.com/office/drawing/2014/main" id="{A8F89C46-48DA-6B62-677E-847BACA906E9}"/>
              </a:ext>
            </a:extLst>
          </p:cNvPr>
          <p:cNvPicPr>
            <a:picLocks noChangeAspect="1"/>
          </p:cNvPicPr>
          <p:nvPr/>
        </p:nvPicPr>
        <p:blipFill>
          <a:blip r:embed="rId2"/>
          <a:stretch>
            <a:fillRect/>
          </a:stretch>
        </p:blipFill>
        <p:spPr>
          <a:xfrm>
            <a:off x="2416466" y="1728477"/>
            <a:ext cx="5835067" cy="2870418"/>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2F87D2FF-7D3F-6029-B633-6CB578B48B11}"/>
              </a:ext>
            </a:extLst>
          </p:cNvPr>
          <p:cNvSpPr txBox="1"/>
          <p:nvPr/>
        </p:nvSpPr>
        <p:spPr>
          <a:xfrm>
            <a:off x="555812" y="4963863"/>
            <a:ext cx="4572000" cy="1200329"/>
          </a:xfrm>
          <a:prstGeom prst="rect">
            <a:avLst/>
          </a:prstGeom>
          <a:noFill/>
        </p:spPr>
        <p:txBody>
          <a:bodyPr wrap="square">
            <a:spAutoFit/>
          </a:bodyPr>
          <a:lstStyle/>
          <a:p>
            <a:r>
              <a:rPr lang="en-US" b="0" i="0" dirty="0">
                <a:solidFill>
                  <a:srgbClr val="000000"/>
                </a:solidFill>
                <a:effectLst/>
                <a:latin typeface="DejaVuSans"/>
              </a:rPr>
              <a:t>“Internally, the elements are </a:t>
            </a:r>
            <a:r>
              <a:rPr lang="en-US" b="0" i="0" dirty="0">
                <a:solidFill>
                  <a:srgbClr val="FF0000"/>
                </a:solidFill>
                <a:effectLst/>
                <a:latin typeface="DejaVuSans"/>
              </a:rPr>
              <a:t>not sorted</a:t>
            </a:r>
            <a:r>
              <a:rPr lang="en-US" b="0" i="0" dirty="0">
                <a:solidFill>
                  <a:srgbClr val="000000"/>
                </a:solidFill>
                <a:effectLst/>
                <a:latin typeface="DejaVuSans"/>
              </a:rPr>
              <a:t> in any particular order, but organized into </a:t>
            </a:r>
            <a:r>
              <a:rPr lang="en-US" b="0" i="0" dirty="0">
                <a:solidFill>
                  <a:srgbClr val="FF0000"/>
                </a:solidFill>
                <a:effectLst/>
                <a:latin typeface="DejaVuSans"/>
              </a:rPr>
              <a:t>buckets</a:t>
            </a:r>
            <a:r>
              <a:rPr lang="en-US" b="0" i="0" dirty="0">
                <a:solidFill>
                  <a:srgbClr val="000000"/>
                </a:solidFill>
                <a:effectLst/>
                <a:latin typeface="DejaVuSans"/>
              </a:rPr>
              <a:t>. Which bucket an element is placed into depends entirely on the </a:t>
            </a:r>
            <a:r>
              <a:rPr lang="en-US" b="0" i="0" dirty="0">
                <a:solidFill>
                  <a:srgbClr val="FF0000"/>
                </a:solidFill>
                <a:effectLst/>
                <a:latin typeface="DejaVuSans"/>
              </a:rPr>
              <a:t>hash of its key</a:t>
            </a:r>
            <a:r>
              <a:rPr lang="en-US" b="0" i="0" dirty="0">
                <a:solidFill>
                  <a:srgbClr val="000000"/>
                </a:solidFill>
                <a:effectLst/>
                <a:latin typeface="DejaVuSans"/>
              </a:rPr>
              <a:t>. ”</a:t>
            </a:r>
            <a:endParaRPr lang="en-US" dirty="0"/>
          </a:p>
        </p:txBody>
      </p:sp>
    </p:spTree>
    <p:extLst>
      <p:ext uri="{BB962C8B-B14F-4D97-AF65-F5344CB8AC3E}">
        <p14:creationId xmlns:p14="http://schemas.microsoft.com/office/powerpoint/2010/main" val="14385037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573BECD-877E-B543-A8D4-24D71480D0D4}"/>
              </a:ext>
            </a:extLst>
          </p:cNvPr>
          <p:cNvSpPr>
            <a:spLocks noGrp="1"/>
          </p:cNvSpPr>
          <p:nvPr>
            <p:ph type="body" sz="quarter" idx="11"/>
          </p:nvPr>
        </p:nvSpPr>
        <p:spPr>
          <a:xfrm>
            <a:off x="473895" y="1676400"/>
            <a:ext cx="8196210" cy="3833775"/>
          </a:xfrm>
        </p:spPr>
        <p:txBody>
          <a:bodyPr/>
          <a:lstStyle/>
          <a:p>
            <a:pPr marL="0" indent="0">
              <a:buNone/>
            </a:pPr>
            <a:r>
              <a:rPr lang="en-US" dirty="0"/>
              <a:t>Give a text of words</a:t>
            </a:r>
          </a:p>
        </p:txBody>
      </p:sp>
      <p:sp>
        <p:nvSpPr>
          <p:cNvPr id="3" name="Title 2">
            <a:extLst>
              <a:ext uri="{FF2B5EF4-FFF2-40B4-BE49-F238E27FC236}">
                <a16:creationId xmlns:a16="http://schemas.microsoft.com/office/drawing/2014/main" id="{0E178AE5-0F02-0747-B1F5-96ED9A95789E}"/>
              </a:ext>
            </a:extLst>
          </p:cNvPr>
          <p:cNvSpPr>
            <a:spLocks noGrp="1"/>
          </p:cNvSpPr>
          <p:nvPr>
            <p:ph type="title"/>
          </p:nvPr>
        </p:nvSpPr>
        <p:spPr/>
        <p:txBody>
          <a:bodyPr/>
          <a:lstStyle/>
          <a:p>
            <a:r>
              <a:rPr lang="en-US" dirty="0"/>
              <a:t>Word Frequency</a:t>
            </a:r>
          </a:p>
        </p:txBody>
      </p:sp>
      <p:sp>
        <p:nvSpPr>
          <p:cNvPr id="4" name="Rectangle 3">
            <a:extLst>
              <a:ext uri="{FF2B5EF4-FFF2-40B4-BE49-F238E27FC236}">
                <a16:creationId xmlns:a16="http://schemas.microsoft.com/office/drawing/2014/main" id="{15F7F011-C134-B34D-8524-AF89DCD1F75A}"/>
              </a:ext>
            </a:extLst>
          </p:cNvPr>
          <p:cNvSpPr/>
          <p:nvPr/>
        </p:nvSpPr>
        <p:spPr>
          <a:xfrm>
            <a:off x="473895" y="2197893"/>
            <a:ext cx="8196209" cy="2462213"/>
          </a:xfrm>
          <a:prstGeom prst="rect">
            <a:avLst/>
          </a:prstGeom>
          <a:ln>
            <a:solidFill>
              <a:schemeClr val="bg1">
                <a:lumMod val="75000"/>
              </a:schemeClr>
            </a:solidFill>
          </a:ln>
        </p:spPr>
        <p:txBody>
          <a:bodyPr wrap="square">
            <a:spAutoFit/>
          </a:bodyPr>
          <a:lstStyle/>
          <a:p>
            <a:pPr algn="just"/>
            <a:r>
              <a:rPr lang="en-US" sz="1400" i="1" dirty="0"/>
              <a:t>You can't handle the truth! Son, we live in a world that has walls, and those walls have to be guarded by men with guns. Who's </a:t>
            </a:r>
            <a:r>
              <a:rPr lang="en-US" sz="1400" i="1" dirty="0" err="1"/>
              <a:t>gonna</a:t>
            </a:r>
            <a:r>
              <a:rPr lang="en-US" sz="1400" i="1" dirty="0"/>
              <a:t> do it? You? You, Lieutenant Weinberg? I have a greater responsibility than you can possibly fathom. You weep for Santiago and you curse the Marines. You have that luxury. You have the luxury of not knowing what I know, that Santiago's death, while tragic, probably saved lives. And my existence, while grotesque and incomprehensible to you, saves lives! You don't want the truth, because deep down in places you don't talk about at parties, you want me on that wall. You need me on that wall. We use words like "honor", "code", "loyalty". We use these words as the backbone of a life spent defending something. You use them as a punchline. I have neither the time nor the inclination to explain myself to a man who rises and sleeps under the blanket of the very freedom that I provide, and then questions the manner in which I provide it! I would rather you just said "thank you", and went on your way. Otherwise, I suggest you pick up a weapon, and stand a post. Either way, I don't give a damn what you think you are entitled to!</a:t>
            </a:r>
          </a:p>
        </p:txBody>
      </p:sp>
      <p:sp>
        <p:nvSpPr>
          <p:cNvPr id="5" name="Rectangle 4">
            <a:extLst>
              <a:ext uri="{FF2B5EF4-FFF2-40B4-BE49-F238E27FC236}">
                <a16:creationId xmlns:a16="http://schemas.microsoft.com/office/drawing/2014/main" id="{62F5D31F-2FB6-CB46-9FFD-C8A95D075C48}"/>
              </a:ext>
            </a:extLst>
          </p:cNvPr>
          <p:cNvSpPr/>
          <p:nvPr/>
        </p:nvSpPr>
        <p:spPr>
          <a:xfrm>
            <a:off x="261087" y="5931277"/>
            <a:ext cx="6713453" cy="369332"/>
          </a:xfrm>
          <a:prstGeom prst="rect">
            <a:avLst/>
          </a:prstGeom>
        </p:spPr>
        <p:txBody>
          <a:bodyPr wrap="square">
            <a:spAutoFit/>
          </a:bodyPr>
          <a:lstStyle/>
          <a:p>
            <a:r>
              <a:rPr lang="en-US" dirty="0">
                <a:solidFill>
                  <a:srgbClr val="FF0000"/>
                </a:solidFill>
                <a:latin typeface="Open Sans"/>
              </a:rPr>
              <a:t>Count how many times each word/sentence appears.</a:t>
            </a:r>
          </a:p>
        </p:txBody>
      </p:sp>
      <p:sp>
        <p:nvSpPr>
          <p:cNvPr id="6" name="Rectangle 5">
            <a:extLst>
              <a:ext uri="{FF2B5EF4-FFF2-40B4-BE49-F238E27FC236}">
                <a16:creationId xmlns:a16="http://schemas.microsoft.com/office/drawing/2014/main" id="{82B13C9A-4AA0-FB42-A133-58E008DB72E6}"/>
              </a:ext>
            </a:extLst>
          </p:cNvPr>
          <p:cNvSpPr/>
          <p:nvPr/>
        </p:nvSpPr>
        <p:spPr>
          <a:xfrm>
            <a:off x="4195502" y="4669642"/>
            <a:ext cx="4593309" cy="276999"/>
          </a:xfrm>
          <a:prstGeom prst="rect">
            <a:avLst/>
          </a:prstGeom>
        </p:spPr>
        <p:txBody>
          <a:bodyPr wrap="none">
            <a:spAutoFit/>
          </a:bodyPr>
          <a:lstStyle/>
          <a:p>
            <a:r>
              <a:rPr lang="en-US" sz="1200" dirty="0">
                <a:hlinkClick r:id="rId2"/>
              </a:rPr>
              <a:t>“A Few Good Men” </a:t>
            </a:r>
            <a:r>
              <a:rPr lang="en-US" sz="1200" dirty="0">
                <a:hlinkClick r:id="rId3"/>
              </a:rPr>
              <a:t>https://www.youtube.com/watch?v=9FnO3igOkOk</a:t>
            </a:r>
            <a:endParaRPr lang="en-US" sz="1200" dirty="0"/>
          </a:p>
        </p:txBody>
      </p:sp>
    </p:spTree>
    <p:extLst>
      <p:ext uri="{BB962C8B-B14F-4D97-AF65-F5344CB8AC3E}">
        <p14:creationId xmlns:p14="http://schemas.microsoft.com/office/powerpoint/2010/main" val="287645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9"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dissolv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dissolv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D00D74-D7D1-CDEC-D83E-01FDCC7C7388}"/>
              </a:ext>
            </a:extLst>
          </p:cNvPr>
          <p:cNvSpPr>
            <a:spLocks noGrp="1"/>
          </p:cNvSpPr>
          <p:nvPr>
            <p:ph type="title"/>
          </p:nvPr>
        </p:nvSpPr>
        <p:spPr/>
        <p:txBody>
          <a:bodyPr/>
          <a:lstStyle/>
          <a:p>
            <a:r>
              <a:rPr lang="en-US" dirty="0"/>
              <a:t>Word Frequency</a:t>
            </a:r>
          </a:p>
        </p:txBody>
      </p:sp>
      <p:pic>
        <p:nvPicPr>
          <p:cNvPr id="4" name="Picture 3">
            <a:extLst>
              <a:ext uri="{FF2B5EF4-FFF2-40B4-BE49-F238E27FC236}">
                <a16:creationId xmlns:a16="http://schemas.microsoft.com/office/drawing/2014/main" id="{4C176AFC-5CE1-C970-5FF2-FAB6EBAC5EBC}"/>
              </a:ext>
            </a:extLst>
          </p:cNvPr>
          <p:cNvPicPr>
            <a:picLocks noChangeAspect="1"/>
          </p:cNvPicPr>
          <p:nvPr/>
        </p:nvPicPr>
        <p:blipFill>
          <a:blip r:embed="rId2"/>
          <a:stretch>
            <a:fillRect/>
          </a:stretch>
        </p:blipFill>
        <p:spPr>
          <a:xfrm>
            <a:off x="2321857" y="1660926"/>
            <a:ext cx="6239435" cy="467038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158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83994" y="429638"/>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30980" y="1408303"/>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05093" y="2913410"/>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75136" y="2107411"/>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33416" y="5399100"/>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02463" y="4572558"/>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04684" y="3719410"/>
            <a:ext cx="1168321" cy="814284"/>
          </a:xfrm>
          <a:prstGeom prst="rect">
            <a:avLst/>
          </a:prstGeom>
        </p:spPr>
      </p:pic>
      <p:sp>
        <p:nvSpPr>
          <p:cNvPr id="28" name="Rectangle 27">
            <a:extLst>
              <a:ext uri="{FF2B5EF4-FFF2-40B4-BE49-F238E27FC236}">
                <a16:creationId xmlns:a16="http://schemas.microsoft.com/office/drawing/2014/main" id="{AB1B984A-351E-A641-8C09-BD85C00851BD}"/>
              </a:ext>
            </a:extLst>
          </p:cNvPr>
          <p:cNvSpPr/>
          <p:nvPr/>
        </p:nvSpPr>
        <p:spPr>
          <a:xfrm>
            <a:off x="7264592" y="6956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7264592" y="10561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7264592" y="14167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7264592" y="17773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7264592" y="21379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7264592" y="24984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7264592" y="28590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7264592" y="32196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7264592" y="39407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7264592" y="430135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7264592" y="466193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7264592" y="502250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7264592" y="5383084"/>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7264592" y="574366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7" name="Straight Arrow Connector 46">
            <a:extLst>
              <a:ext uri="{FF2B5EF4-FFF2-40B4-BE49-F238E27FC236}">
                <a16:creationId xmlns:a16="http://schemas.microsoft.com/office/drawing/2014/main" id="{032F3F09-D574-B647-84B8-8B3783C5105B}"/>
              </a:ext>
            </a:extLst>
          </p:cNvPr>
          <p:cNvCxnSpPr>
            <a:cxnSpLocks/>
            <a:stCxn id="16" idx="3"/>
          </p:cNvCxnSpPr>
          <p:nvPr/>
        </p:nvCxnSpPr>
        <p:spPr>
          <a:xfrm>
            <a:off x="3602552" y="2490979"/>
            <a:ext cx="467424" cy="42243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A7B6E1E2-8E4A-8A45-8D88-4AE213FF899F}"/>
              </a:ext>
            </a:extLst>
          </p:cNvPr>
          <p:cNvCxnSpPr>
            <a:cxnSpLocks/>
            <a:endCxn id="31" idx="1"/>
          </p:cNvCxnSpPr>
          <p:nvPr/>
        </p:nvCxnSpPr>
        <p:spPr>
          <a:xfrm flipV="1">
            <a:off x="5872778" y="1958245"/>
            <a:ext cx="1391814" cy="1442914"/>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62" name="Rectangle 61">
            <a:extLst>
              <a:ext uri="{FF2B5EF4-FFF2-40B4-BE49-F238E27FC236}">
                <a16:creationId xmlns:a16="http://schemas.microsoft.com/office/drawing/2014/main" id="{642C03CF-2347-F644-8B39-C607DFB295EE}"/>
              </a:ext>
            </a:extLst>
          </p:cNvPr>
          <p:cNvSpPr/>
          <p:nvPr/>
        </p:nvSpPr>
        <p:spPr>
          <a:xfrm>
            <a:off x="7264592" y="358020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46" name="Straight Arrow Connector 45">
            <a:extLst>
              <a:ext uri="{FF2B5EF4-FFF2-40B4-BE49-F238E27FC236}">
                <a16:creationId xmlns:a16="http://schemas.microsoft.com/office/drawing/2014/main" id="{DEA013C8-409B-4F49-9F45-8D410BD44D2B}"/>
              </a:ext>
            </a:extLst>
          </p:cNvPr>
          <p:cNvCxnSpPr>
            <a:cxnSpLocks/>
            <a:stCxn id="18" idx="3"/>
          </p:cNvCxnSpPr>
          <p:nvPr/>
        </p:nvCxnSpPr>
        <p:spPr>
          <a:xfrm flipV="1">
            <a:off x="3575225" y="3996087"/>
            <a:ext cx="862143" cy="970309"/>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F4C208A8-B9D3-604A-B27E-3E4F7F455F4C}"/>
              </a:ext>
            </a:extLst>
          </p:cNvPr>
          <p:cNvCxnSpPr>
            <a:cxnSpLocks/>
            <a:endCxn id="41" idx="1"/>
          </p:cNvCxnSpPr>
          <p:nvPr/>
        </p:nvCxnSpPr>
        <p:spPr>
          <a:xfrm>
            <a:off x="5872778" y="3401159"/>
            <a:ext cx="1391814" cy="1081111"/>
          </a:xfrm>
          <a:prstGeom prst="straightConnector1">
            <a:avLst/>
          </a:prstGeom>
          <a:ln>
            <a:solidFill>
              <a:srgbClr val="0070C0"/>
            </a:solidFill>
            <a:tailEnd type="stealth" w="lg" len="lg"/>
          </a:ln>
        </p:spPr>
        <p:style>
          <a:lnRef idx="2">
            <a:schemeClr val="accent1"/>
          </a:lnRef>
          <a:fillRef idx="0">
            <a:schemeClr val="accent1"/>
          </a:fillRef>
          <a:effectRef idx="1">
            <a:schemeClr val="accent1"/>
          </a:effectRef>
          <a:fontRef idx="minor">
            <a:schemeClr val="tx1"/>
          </a:fontRef>
        </p:style>
      </p:cxnSp>
      <p:sp>
        <p:nvSpPr>
          <p:cNvPr id="34" name="Rectangle 33">
            <a:extLst>
              <a:ext uri="{FF2B5EF4-FFF2-40B4-BE49-F238E27FC236}">
                <a16:creationId xmlns:a16="http://schemas.microsoft.com/office/drawing/2014/main" id="{09720430-E2BC-7547-A719-A05257A5EB54}"/>
              </a:ext>
            </a:extLst>
          </p:cNvPr>
          <p:cNvSpPr/>
          <p:nvPr/>
        </p:nvSpPr>
        <p:spPr>
          <a:xfrm>
            <a:off x="4315139" y="2833935"/>
            <a:ext cx="1573145" cy="1081110"/>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chemeClr val="accent4">
                    <a:lumMod val="50000"/>
                  </a:schemeClr>
                </a:solidFill>
              </a:rPr>
              <a:t>Hash</a:t>
            </a:r>
            <a:r>
              <a:rPr lang="zh-CN" altLang="en-US" dirty="0">
                <a:solidFill>
                  <a:schemeClr val="accent4">
                    <a:lumMod val="50000"/>
                  </a:schemeClr>
                </a:solidFill>
              </a:rPr>
              <a:t> </a:t>
            </a:r>
            <a:r>
              <a:rPr lang="en-US" altLang="zh-CN" dirty="0">
                <a:solidFill>
                  <a:schemeClr val="accent4">
                    <a:lumMod val="50000"/>
                  </a:schemeClr>
                </a:solidFill>
              </a:rPr>
              <a:t>Algorithm</a:t>
            </a:r>
            <a:endParaRPr lang="en-US" dirty="0">
              <a:solidFill>
                <a:schemeClr val="accent4">
                  <a:lumMod val="50000"/>
                </a:schemeClr>
              </a:solidFill>
            </a:endParaRPr>
          </a:p>
        </p:txBody>
      </p:sp>
    </p:spTree>
    <p:extLst>
      <p:ext uri="{BB962C8B-B14F-4D97-AF65-F5344CB8AC3E}">
        <p14:creationId xmlns:p14="http://schemas.microsoft.com/office/powerpoint/2010/main" val="637953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6FA6A43-5DF0-2B4C-A0C8-FDC95A939F5E}"/>
              </a:ext>
            </a:extLst>
          </p:cNvPr>
          <p:cNvSpPr txBox="1"/>
          <p:nvPr/>
        </p:nvSpPr>
        <p:spPr>
          <a:xfrm>
            <a:off x="304203" y="2011247"/>
            <a:ext cx="2414251" cy="461665"/>
          </a:xfrm>
          <a:prstGeom prst="rect">
            <a:avLst/>
          </a:prstGeom>
          <a:noFill/>
        </p:spPr>
        <p:txBody>
          <a:bodyPr wrap="none" rtlCol="0">
            <a:spAutoFit/>
          </a:bodyPr>
          <a:lstStyle/>
          <a:p>
            <a:r>
              <a:rPr lang="en-US" sz="2400" b="1" dirty="0">
                <a:solidFill>
                  <a:srgbClr val="00B050"/>
                </a:solidFill>
              </a:rPr>
              <a:t>ADT (array vs list)</a:t>
            </a:r>
          </a:p>
        </p:txBody>
      </p:sp>
      <p:sp>
        <p:nvSpPr>
          <p:cNvPr id="5" name="TextBox 4">
            <a:extLst>
              <a:ext uri="{FF2B5EF4-FFF2-40B4-BE49-F238E27FC236}">
                <a16:creationId xmlns:a16="http://schemas.microsoft.com/office/drawing/2014/main" id="{A2C9E20E-3E69-B14C-9C6A-01133D22EE67}"/>
              </a:ext>
            </a:extLst>
          </p:cNvPr>
          <p:cNvSpPr txBox="1"/>
          <p:nvPr/>
        </p:nvSpPr>
        <p:spPr>
          <a:xfrm>
            <a:off x="2652808" y="2730944"/>
            <a:ext cx="1307024" cy="461665"/>
          </a:xfrm>
          <a:prstGeom prst="rect">
            <a:avLst/>
          </a:prstGeom>
          <a:noFill/>
        </p:spPr>
        <p:txBody>
          <a:bodyPr wrap="none" rtlCol="0">
            <a:spAutoFit/>
          </a:bodyPr>
          <a:lstStyle/>
          <a:p>
            <a:r>
              <a:rPr lang="en-US" sz="2400" b="1" dirty="0" err="1">
                <a:solidFill>
                  <a:srgbClr val="00B050"/>
                </a:solidFill>
              </a:rPr>
              <a:t>ArrayList</a:t>
            </a:r>
            <a:endParaRPr lang="en-US" sz="2400" b="1" dirty="0">
              <a:solidFill>
                <a:srgbClr val="00B050"/>
              </a:solidFill>
            </a:endParaRPr>
          </a:p>
        </p:txBody>
      </p:sp>
      <p:sp>
        <p:nvSpPr>
          <p:cNvPr id="6" name="TextBox 5">
            <a:extLst>
              <a:ext uri="{FF2B5EF4-FFF2-40B4-BE49-F238E27FC236}">
                <a16:creationId xmlns:a16="http://schemas.microsoft.com/office/drawing/2014/main" id="{D16D4935-5DFE-F447-A186-4E8BB59B7E3A}"/>
              </a:ext>
            </a:extLst>
          </p:cNvPr>
          <p:cNvSpPr txBox="1"/>
          <p:nvPr/>
        </p:nvSpPr>
        <p:spPr>
          <a:xfrm>
            <a:off x="7707645" y="3522248"/>
            <a:ext cx="1436355" cy="461665"/>
          </a:xfrm>
          <a:prstGeom prst="rect">
            <a:avLst/>
          </a:prstGeom>
          <a:noFill/>
        </p:spPr>
        <p:txBody>
          <a:bodyPr wrap="none" rtlCol="0">
            <a:spAutoFit/>
          </a:bodyPr>
          <a:lstStyle/>
          <a:p>
            <a:r>
              <a:rPr lang="en-US" sz="2400" b="1" dirty="0">
                <a:solidFill>
                  <a:schemeClr val="bg2">
                    <a:lumMod val="65000"/>
                  </a:schemeClr>
                </a:solidFill>
              </a:rPr>
              <a:t>Recursion</a:t>
            </a:r>
          </a:p>
        </p:txBody>
      </p:sp>
      <p:sp>
        <p:nvSpPr>
          <p:cNvPr id="7" name="TextBox 6">
            <a:extLst>
              <a:ext uri="{FF2B5EF4-FFF2-40B4-BE49-F238E27FC236}">
                <a16:creationId xmlns:a16="http://schemas.microsoft.com/office/drawing/2014/main" id="{C06FE1AF-55AA-CD4A-A3AC-C8E1E44A8F33}"/>
              </a:ext>
            </a:extLst>
          </p:cNvPr>
          <p:cNvSpPr txBox="1"/>
          <p:nvPr/>
        </p:nvSpPr>
        <p:spPr>
          <a:xfrm>
            <a:off x="353694" y="3686023"/>
            <a:ext cx="2185085" cy="461665"/>
          </a:xfrm>
          <a:prstGeom prst="rect">
            <a:avLst/>
          </a:prstGeom>
          <a:noFill/>
        </p:spPr>
        <p:txBody>
          <a:bodyPr wrap="none" rtlCol="0">
            <a:spAutoFit/>
          </a:bodyPr>
          <a:lstStyle/>
          <a:p>
            <a:r>
              <a:rPr lang="en-US" sz="2400" b="1" dirty="0">
                <a:solidFill>
                  <a:schemeClr val="bg2">
                    <a:lumMod val="65000"/>
                  </a:schemeClr>
                </a:solidFill>
              </a:rPr>
              <a:t>Search Problem</a:t>
            </a:r>
          </a:p>
        </p:txBody>
      </p:sp>
      <p:sp>
        <p:nvSpPr>
          <p:cNvPr id="8" name="Rectangle 7">
            <a:extLst>
              <a:ext uri="{FF2B5EF4-FFF2-40B4-BE49-F238E27FC236}">
                <a16:creationId xmlns:a16="http://schemas.microsoft.com/office/drawing/2014/main" id="{44AEE59E-8EEA-E84C-9DF4-3D402F2A157A}"/>
              </a:ext>
            </a:extLst>
          </p:cNvPr>
          <p:cNvSpPr/>
          <p:nvPr/>
        </p:nvSpPr>
        <p:spPr>
          <a:xfrm>
            <a:off x="2721626" y="4821251"/>
            <a:ext cx="2821734" cy="461665"/>
          </a:xfrm>
          <a:prstGeom prst="rect">
            <a:avLst/>
          </a:prstGeom>
        </p:spPr>
        <p:txBody>
          <a:bodyPr wrap="square">
            <a:spAutoFit/>
          </a:bodyPr>
          <a:lstStyle/>
          <a:p>
            <a:r>
              <a:rPr lang="en-US" sz="2400" b="1" dirty="0">
                <a:solidFill>
                  <a:schemeClr val="bg2">
                    <a:lumMod val="65000"/>
                  </a:schemeClr>
                </a:solidFill>
                <a:sym typeface="Wingdings" pitchFamily="2" charset="2"/>
              </a:rPr>
              <a:t>Binary tree</a:t>
            </a:r>
          </a:p>
        </p:txBody>
      </p:sp>
      <p:sp>
        <p:nvSpPr>
          <p:cNvPr id="9" name="TextBox 8">
            <a:extLst>
              <a:ext uri="{FF2B5EF4-FFF2-40B4-BE49-F238E27FC236}">
                <a16:creationId xmlns:a16="http://schemas.microsoft.com/office/drawing/2014/main" id="{A934140A-D184-224C-897D-15CC7D866B1B}"/>
              </a:ext>
            </a:extLst>
          </p:cNvPr>
          <p:cNvSpPr txBox="1"/>
          <p:nvPr/>
        </p:nvSpPr>
        <p:spPr>
          <a:xfrm>
            <a:off x="7707645" y="4054408"/>
            <a:ext cx="1098378" cy="461665"/>
          </a:xfrm>
          <a:prstGeom prst="rect">
            <a:avLst/>
          </a:prstGeom>
          <a:noFill/>
        </p:spPr>
        <p:txBody>
          <a:bodyPr wrap="none" rtlCol="0">
            <a:spAutoFit/>
          </a:bodyPr>
          <a:lstStyle/>
          <a:p>
            <a:r>
              <a:rPr lang="en-US" sz="2400" b="1" dirty="0">
                <a:solidFill>
                  <a:schemeClr val="bg2">
                    <a:lumMod val="65000"/>
                  </a:schemeClr>
                </a:solidFill>
              </a:rPr>
              <a:t>Sorting</a:t>
            </a:r>
          </a:p>
        </p:txBody>
      </p:sp>
      <p:sp>
        <p:nvSpPr>
          <p:cNvPr id="11" name="Rectangle 10">
            <a:extLst>
              <a:ext uri="{FF2B5EF4-FFF2-40B4-BE49-F238E27FC236}">
                <a16:creationId xmlns:a16="http://schemas.microsoft.com/office/drawing/2014/main" id="{31A68A56-AC4E-8E41-A5B5-AB887D32DFA8}"/>
              </a:ext>
            </a:extLst>
          </p:cNvPr>
          <p:cNvSpPr/>
          <p:nvPr/>
        </p:nvSpPr>
        <p:spPr>
          <a:xfrm>
            <a:off x="5739348" y="3592743"/>
            <a:ext cx="1569897" cy="461665"/>
          </a:xfrm>
          <a:prstGeom prst="rect">
            <a:avLst/>
          </a:prstGeom>
        </p:spPr>
        <p:txBody>
          <a:bodyPr wrap="square">
            <a:spAutoFit/>
          </a:bodyPr>
          <a:lstStyle/>
          <a:p>
            <a:r>
              <a:rPr lang="en-US" sz="2400" b="1" dirty="0">
                <a:solidFill>
                  <a:srgbClr val="FF0000"/>
                </a:solidFill>
                <a:sym typeface="Wingdings" pitchFamily="2" charset="2"/>
              </a:rPr>
              <a:t>Hash table</a:t>
            </a:r>
          </a:p>
        </p:txBody>
      </p:sp>
      <p:sp>
        <p:nvSpPr>
          <p:cNvPr id="12" name="TextBox 11">
            <a:extLst>
              <a:ext uri="{FF2B5EF4-FFF2-40B4-BE49-F238E27FC236}">
                <a16:creationId xmlns:a16="http://schemas.microsoft.com/office/drawing/2014/main" id="{634D30D5-98CE-D641-B1AB-76DB0FFDBBC8}"/>
              </a:ext>
            </a:extLst>
          </p:cNvPr>
          <p:cNvSpPr txBox="1"/>
          <p:nvPr/>
        </p:nvSpPr>
        <p:spPr>
          <a:xfrm>
            <a:off x="5735564" y="2681217"/>
            <a:ext cx="862929" cy="461665"/>
          </a:xfrm>
          <a:prstGeom prst="rect">
            <a:avLst/>
          </a:prstGeom>
          <a:noFill/>
        </p:spPr>
        <p:txBody>
          <a:bodyPr wrap="none" rtlCol="0">
            <a:spAutoFit/>
          </a:bodyPr>
          <a:lstStyle/>
          <a:p>
            <a:r>
              <a:rPr lang="en-US" sz="2400" b="1" dirty="0">
                <a:solidFill>
                  <a:srgbClr val="00B050"/>
                </a:solidFill>
              </a:rPr>
              <a:t>Stack</a:t>
            </a:r>
          </a:p>
        </p:txBody>
      </p:sp>
      <p:sp>
        <p:nvSpPr>
          <p:cNvPr id="13" name="TextBox 12">
            <a:extLst>
              <a:ext uri="{FF2B5EF4-FFF2-40B4-BE49-F238E27FC236}">
                <a16:creationId xmlns:a16="http://schemas.microsoft.com/office/drawing/2014/main" id="{88336BBE-A629-2843-AB0A-7DAD7B633A33}"/>
              </a:ext>
            </a:extLst>
          </p:cNvPr>
          <p:cNvSpPr txBox="1"/>
          <p:nvPr/>
        </p:nvSpPr>
        <p:spPr>
          <a:xfrm>
            <a:off x="5735564" y="3107968"/>
            <a:ext cx="1037463" cy="461665"/>
          </a:xfrm>
          <a:prstGeom prst="rect">
            <a:avLst/>
          </a:prstGeom>
          <a:noFill/>
        </p:spPr>
        <p:txBody>
          <a:bodyPr wrap="none" rtlCol="0">
            <a:spAutoFit/>
          </a:bodyPr>
          <a:lstStyle/>
          <a:p>
            <a:r>
              <a:rPr lang="en-US" sz="2400" b="1" dirty="0">
                <a:solidFill>
                  <a:srgbClr val="00B050"/>
                </a:solidFill>
              </a:rPr>
              <a:t>Queue</a:t>
            </a:r>
          </a:p>
        </p:txBody>
      </p:sp>
      <p:cxnSp>
        <p:nvCxnSpPr>
          <p:cNvPr id="14" name="Straight Arrow Connector 13">
            <a:extLst>
              <a:ext uri="{FF2B5EF4-FFF2-40B4-BE49-F238E27FC236}">
                <a16:creationId xmlns:a16="http://schemas.microsoft.com/office/drawing/2014/main" id="{36FAAAD1-BCAE-3A49-B650-EC21022A7E1F}"/>
              </a:ext>
            </a:extLst>
          </p:cNvPr>
          <p:cNvCxnSpPr>
            <a:cxnSpLocks/>
            <a:stCxn id="5" idx="3"/>
          </p:cNvCxnSpPr>
          <p:nvPr/>
        </p:nvCxnSpPr>
        <p:spPr>
          <a:xfrm>
            <a:off x="3959832" y="2961777"/>
            <a:ext cx="1642110" cy="0"/>
          </a:xfrm>
          <a:prstGeom prst="straightConnector1">
            <a:avLst/>
          </a:prstGeom>
          <a:ln>
            <a:solidFill>
              <a:schemeClr val="bg2">
                <a:lumMod val="50000"/>
              </a:schemeClr>
            </a:solidFill>
            <a:tailEnd type="triangle" w="med" len="lg"/>
          </a:ln>
        </p:spPr>
        <p:style>
          <a:lnRef idx="2">
            <a:schemeClr val="accent1"/>
          </a:lnRef>
          <a:fillRef idx="0">
            <a:schemeClr val="accent1"/>
          </a:fillRef>
          <a:effectRef idx="1">
            <a:schemeClr val="accent1"/>
          </a:effectRef>
          <a:fontRef idx="minor">
            <a:schemeClr val="tx1"/>
          </a:fontRef>
        </p:style>
      </p:cxnSp>
      <p:cxnSp>
        <p:nvCxnSpPr>
          <p:cNvPr id="15" name="Elbow Connector 14">
            <a:extLst>
              <a:ext uri="{FF2B5EF4-FFF2-40B4-BE49-F238E27FC236}">
                <a16:creationId xmlns:a16="http://schemas.microsoft.com/office/drawing/2014/main" id="{3F25138E-E9D2-234D-AA24-B9E100D3DC9A}"/>
              </a:ext>
            </a:extLst>
          </p:cNvPr>
          <p:cNvCxnSpPr>
            <a:cxnSpLocks/>
          </p:cNvCxnSpPr>
          <p:nvPr/>
        </p:nvCxnSpPr>
        <p:spPr>
          <a:xfrm rot="16200000" flipH="1">
            <a:off x="1545438" y="2408061"/>
            <a:ext cx="488865" cy="1141479"/>
          </a:xfrm>
          <a:prstGeom prst="bentConnector2">
            <a:avLst/>
          </a:prstGeom>
          <a:ln>
            <a:solidFill>
              <a:schemeClr val="bg2">
                <a:lumMod val="50000"/>
              </a:schemeClr>
            </a:solidFill>
            <a:tailEnd type="triangle" w="med" len="lg"/>
          </a:ln>
        </p:spPr>
        <p:style>
          <a:lnRef idx="2">
            <a:schemeClr val="accent1"/>
          </a:lnRef>
          <a:fillRef idx="0">
            <a:schemeClr val="accent1"/>
          </a:fillRef>
          <a:effectRef idx="1">
            <a:schemeClr val="accent1"/>
          </a:effectRef>
          <a:fontRef idx="minor">
            <a:schemeClr val="tx1"/>
          </a:fontRef>
        </p:style>
      </p:cxnSp>
      <p:cxnSp>
        <p:nvCxnSpPr>
          <p:cNvPr id="16" name="Elbow Connector 15">
            <a:extLst>
              <a:ext uri="{FF2B5EF4-FFF2-40B4-BE49-F238E27FC236}">
                <a16:creationId xmlns:a16="http://schemas.microsoft.com/office/drawing/2014/main" id="{93EA22DF-8313-A142-BBC7-E6E0112DDE5D}"/>
              </a:ext>
            </a:extLst>
          </p:cNvPr>
          <p:cNvCxnSpPr>
            <a:cxnSpLocks/>
            <a:stCxn id="7" idx="2"/>
            <a:endCxn id="8" idx="1"/>
          </p:cNvCxnSpPr>
          <p:nvPr/>
        </p:nvCxnSpPr>
        <p:spPr>
          <a:xfrm rot="16200000" flipH="1">
            <a:off x="1631733" y="3962191"/>
            <a:ext cx="904396" cy="1275389"/>
          </a:xfrm>
          <a:prstGeom prst="bentConnector2">
            <a:avLst/>
          </a:prstGeom>
          <a:ln>
            <a:solidFill>
              <a:schemeClr val="bg2">
                <a:lumMod val="50000"/>
              </a:schemeClr>
            </a:solidFill>
            <a:tailEnd type="triangle" w="med" len="lg"/>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EB463525-C98A-2247-84A4-252EBDC2EF9D}"/>
              </a:ext>
            </a:extLst>
          </p:cNvPr>
          <p:cNvSpPr txBox="1"/>
          <p:nvPr/>
        </p:nvSpPr>
        <p:spPr>
          <a:xfrm rot="1336269">
            <a:off x="6156729" y="2531459"/>
            <a:ext cx="1776064" cy="307777"/>
          </a:xfrm>
          <a:prstGeom prst="rect">
            <a:avLst/>
          </a:prstGeom>
          <a:noFill/>
        </p:spPr>
        <p:txBody>
          <a:bodyPr wrap="none" rtlCol="0">
            <a:spAutoFit/>
          </a:bodyPr>
          <a:lstStyle/>
          <a:p>
            <a:r>
              <a:rPr lang="en-US" sz="1400" i="1" dirty="0">
                <a:solidFill>
                  <a:schemeClr val="bg2">
                    <a:lumMod val="65000"/>
                  </a:schemeClr>
                </a:solidFill>
              </a:rPr>
              <a:t>One-dimensional ADT</a:t>
            </a:r>
          </a:p>
        </p:txBody>
      </p:sp>
      <p:sp>
        <p:nvSpPr>
          <p:cNvPr id="18" name="TextBox 17">
            <a:extLst>
              <a:ext uri="{FF2B5EF4-FFF2-40B4-BE49-F238E27FC236}">
                <a16:creationId xmlns:a16="http://schemas.microsoft.com/office/drawing/2014/main" id="{55F0CCD1-2B83-E042-ADB0-DDD3D93FC745}"/>
              </a:ext>
            </a:extLst>
          </p:cNvPr>
          <p:cNvSpPr txBox="1"/>
          <p:nvPr/>
        </p:nvSpPr>
        <p:spPr>
          <a:xfrm rot="1336269">
            <a:off x="4034999" y="4898194"/>
            <a:ext cx="1845057" cy="307777"/>
          </a:xfrm>
          <a:prstGeom prst="rect">
            <a:avLst/>
          </a:prstGeom>
          <a:noFill/>
        </p:spPr>
        <p:txBody>
          <a:bodyPr wrap="none" rtlCol="0">
            <a:spAutoFit/>
          </a:bodyPr>
          <a:lstStyle/>
          <a:p>
            <a:r>
              <a:rPr lang="en-US" sz="1400" i="1" dirty="0">
                <a:solidFill>
                  <a:schemeClr val="bg2">
                    <a:lumMod val="65000"/>
                  </a:schemeClr>
                </a:solidFill>
              </a:rPr>
              <a:t>multi-dimensional ADT</a:t>
            </a:r>
          </a:p>
        </p:txBody>
      </p:sp>
      <p:sp>
        <p:nvSpPr>
          <p:cNvPr id="10" name="Title 9">
            <a:extLst>
              <a:ext uri="{FF2B5EF4-FFF2-40B4-BE49-F238E27FC236}">
                <a16:creationId xmlns:a16="http://schemas.microsoft.com/office/drawing/2014/main" id="{E17D03EE-D039-57EE-B7E5-168EDC3D9834}"/>
              </a:ext>
            </a:extLst>
          </p:cNvPr>
          <p:cNvSpPr>
            <a:spLocks noGrp="1"/>
          </p:cNvSpPr>
          <p:nvPr>
            <p:ph type="title"/>
          </p:nvPr>
        </p:nvSpPr>
        <p:spPr/>
        <p:txBody>
          <a:bodyPr/>
          <a:lstStyle/>
          <a:p>
            <a:r>
              <a:rPr lang="en-US" dirty="0"/>
              <a:t>Where are we at now?</a:t>
            </a:r>
          </a:p>
        </p:txBody>
      </p:sp>
      <p:sp>
        <p:nvSpPr>
          <p:cNvPr id="19" name="TextBox 18">
            <a:extLst>
              <a:ext uri="{FF2B5EF4-FFF2-40B4-BE49-F238E27FC236}">
                <a16:creationId xmlns:a16="http://schemas.microsoft.com/office/drawing/2014/main" id="{C94BB1A3-DCC4-F078-84D0-4B24FBA9E742}"/>
              </a:ext>
            </a:extLst>
          </p:cNvPr>
          <p:cNvSpPr txBox="1"/>
          <p:nvPr/>
        </p:nvSpPr>
        <p:spPr>
          <a:xfrm>
            <a:off x="2655397" y="3161824"/>
            <a:ext cx="1447191" cy="461665"/>
          </a:xfrm>
          <a:prstGeom prst="rect">
            <a:avLst/>
          </a:prstGeom>
          <a:noFill/>
        </p:spPr>
        <p:txBody>
          <a:bodyPr wrap="none" rtlCol="0">
            <a:spAutoFit/>
          </a:bodyPr>
          <a:lstStyle/>
          <a:p>
            <a:r>
              <a:rPr lang="en-US" sz="2400" b="1" dirty="0">
                <a:solidFill>
                  <a:srgbClr val="00B050"/>
                </a:solidFill>
              </a:rPr>
              <a:t>LinkedList</a:t>
            </a:r>
          </a:p>
        </p:txBody>
      </p:sp>
    </p:spTree>
    <p:extLst>
      <p:ext uri="{BB962C8B-B14F-4D97-AF65-F5344CB8AC3E}">
        <p14:creationId xmlns:p14="http://schemas.microsoft.com/office/powerpoint/2010/main" val="42013210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065A6-38BB-E24C-A7F2-E44B63EA78A1}"/>
              </a:ext>
            </a:extLst>
          </p:cNvPr>
          <p:cNvPicPr>
            <a:picLocks noChangeAspect="1"/>
          </p:cNvPicPr>
          <p:nvPr/>
        </p:nvPicPr>
        <p:blipFill>
          <a:blip r:embed="rId2"/>
          <a:stretch>
            <a:fillRect/>
          </a:stretch>
        </p:blipFill>
        <p:spPr>
          <a:xfrm>
            <a:off x="2296026" y="140880"/>
            <a:ext cx="1409700" cy="939800"/>
          </a:xfrm>
          <a:prstGeom prst="rect">
            <a:avLst/>
          </a:prstGeom>
        </p:spPr>
      </p:pic>
      <p:pic>
        <p:nvPicPr>
          <p:cNvPr id="14" name="Picture 13">
            <a:extLst>
              <a:ext uri="{FF2B5EF4-FFF2-40B4-BE49-F238E27FC236}">
                <a16:creationId xmlns:a16="http://schemas.microsoft.com/office/drawing/2014/main" id="{F39B6FCE-D1E7-1645-844A-006B71CE13FE}"/>
              </a:ext>
            </a:extLst>
          </p:cNvPr>
          <p:cNvPicPr>
            <a:picLocks noChangeAspect="1"/>
          </p:cNvPicPr>
          <p:nvPr/>
        </p:nvPicPr>
        <p:blipFill rotWithShape="1">
          <a:blip r:embed="rId3"/>
          <a:srcRect b="9122"/>
          <a:stretch/>
        </p:blipFill>
        <p:spPr>
          <a:xfrm>
            <a:off x="2443012" y="1119545"/>
            <a:ext cx="1115728" cy="660244"/>
          </a:xfrm>
          <a:prstGeom prst="rect">
            <a:avLst/>
          </a:prstGeom>
        </p:spPr>
      </p:pic>
      <p:pic>
        <p:nvPicPr>
          <p:cNvPr id="15" name="Picture 14">
            <a:extLst>
              <a:ext uri="{FF2B5EF4-FFF2-40B4-BE49-F238E27FC236}">
                <a16:creationId xmlns:a16="http://schemas.microsoft.com/office/drawing/2014/main" id="{53F260F2-5B1D-4849-94C8-273E7DA6CBE7}"/>
              </a:ext>
            </a:extLst>
          </p:cNvPr>
          <p:cNvPicPr>
            <a:picLocks noChangeAspect="1"/>
          </p:cNvPicPr>
          <p:nvPr/>
        </p:nvPicPr>
        <p:blipFill>
          <a:blip r:embed="rId4"/>
          <a:stretch>
            <a:fillRect/>
          </a:stretch>
        </p:blipFill>
        <p:spPr>
          <a:xfrm>
            <a:off x="2317125" y="2624652"/>
            <a:ext cx="1367503" cy="767136"/>
          </a:xfrm>
          <a:prstGeom prst="rect">
            <a:avLst/>
          </a:prstGeom>
        </p:spPr>
      </p:pic>
      <p:pic>
        <p:nvPicPr>
          <p:cNvPr id="16" name="Picture 15">
            <a:extLst>
              <a:ext uri="{FF2B5EF4-FFF2-40B4-BE49-F238E27FC236}">
                <a16:creationId xmlns:a16="http://schemas.microsoft.com/office/drawing/2014/main" id="{823329EF-B973-FC4D-A98A-CEABF17D31F9}"/>
              </a:ext>
            </a:extLst>
          </p:cNvPr>
          <p:cNvPicPr>
            <a:picLocks noChangeAspect="1"/>
          </p:cNvPicPr>
          <p:nvPr/>
        </p:nvPicPr>
        <p:blipFill>
          <a:blip r:embed="rId5"/>
          <a:stretch>
            <a:fillRect/>
          </a:stretch>
        </p:blipFill>
        <p:spPr>
          <a:xfrm>
            <a:off x="2387168" y="1818653"/>
            <a:ext cx="1227416" cy="767135"/>
          </a:xfrm>
          <a:prstGeom prst="rect">
            <a:avLst/>
          </a:prstGeom>
        </p:spPr>
      </p:pic>
      <p:pic>
        <p:nvPicPr>
          <p:cNvPr id="17" name="Picture 16">
            <a:extLst>
              <a:ext uri="{FF2B5EF4-FFF2-40B4-BE49-F238E27FC236}">
                <a16:creationId xmlns:a16="http://schemas.microsoft.com/office/drawing/2014/main" id="{F2670699-6ED1-5D46-83BD-1A3D80B63314}"/>
              </a:ext>
            </a:extLst>
          </p:cNvPr>
          <p:cNvPicPr>
            <a:picLocks noChangeAspect="1"/>
          </p:cNvPicPr>
          <p:nvPr/>
        </p:nvPicPr>
        <p:blipFill>
          <a:blip r:embed="rId6"/>
          <a:stretch>
            <a:fillRect/>
          </a:stretch>
        </p:blipFill>
        <p:spPr>
          <a:xfrm>
            <a:off x="2445448" y="5110342"/>
            <a:ext cx="1110857" cy="775837"/>
          </a:xfrm>
          <a:prstGeom prst="rect">
            <a:avLst/>
          </a:prstGeom>
        </p:spPr>
      </p:pic>
      <p:pic>
        <p:nvPicPr>
          <p:cNvPr id="18" name="Picture 17">
            <a:extLst>
              <a:ext uri="{FF2B5EF4-FFF2-40B4-BE49-F238E27FC236}">
                <a16:creationId xmlns:a16="http://schemas.microsoft.com/office/drawing/2014/main" id="{2E451283-F311-8D42-B0E2-A66FDE4B12A2}"/>
              </a:ext>
            </a:extLst>
          </p:cNvPr>
          <p:cNvPicPr>
            <a:picLocks noChangeAspect="1"/>
          </p:cNvPicPr>
          <p:nvPr/>
        </p:nvPicPr>
        <p:blipFill>
          <a:blip r:embed="rId7"/>
          <a:stretch>
            <a:fillRect/>
          </a:stretch>
        </p:blipFill>
        <p:spPr>
          <a:xfrm>
            <a:off x="2414495" y="4283800"/>
            <a:ext cx="1172762" cy="787676"/>
          </a:xfrm>
          <a:prstGeom prst="rect">
            <a:avLst/>
          </a:prstGeom>
        </p:spPr>
      </p:pic>
      <p:pic>
        <p:nvPicPr>
          <p:cNvPr id="19" name="Picture 18">
            <a:extLst>
              <a:ext uri="{FF2B5EF4-FFF2-40B4-BE49-F238E27FC236}">
                <a16:creationId xmlns:a16="http://schemas.microsoft.com/office/drawing/2014/main" id="{69FD326E-DF4B-2349-8A10-D7FBA35A6D6A}"/>
              </a:ext>
            </a:extLst>
          </p:cNvPr>
          <p:cNvPicPr>
            <a:picLocks noChangeAspect="1"/>
          </p:cNvPicPr>
          <p:nvPr/>
        </p:nvPicPr>
        <p:blipFill>
          <a:blip r:embed="rId8"/>
          <a:stretch>
            <a:fillRect/>
          </a:stretch>
        </p:blipFill>
        <p:spPr>
          <a:xfrm>
            <a:off x="2416716" y="3430652"/>
            <a:ext cx="1168321" cy="814284"/>
          </a:xfrm>
          <a:prstGeom prst="rect">
            <a:avLst/>
          </a:prstGeom>
        </p:spPr>
      </p:pic>
      <p:sp>
        <p:nvSpPr>
          <p:cNvPr id="20" name="TextBox 19">
            <a:extLst>
              <a:ext uri="{FF2B5EF4-FFF2-40B4-BE49-F238E27FC236}">
                <a16:creationId xmlns:a16="http://schemas.microsoft.com/office/drawing/2014/main" id="{76C23CAE-8CAE-CE47-9CFF-E26C54757FF1}"/>
              </a:ext>
            </a:extLst>
          </p:cNvPr>
          <p:cNvSpPr txBox="1"/>
          <p:nvPr/>
        </p:nvSpPr>
        <p:spPr>
          <a:xfrm>
            <a:off x="4309640" y="294501"/>
            <a:ext cx="418704" cy="646331"/>
          </a:xfrm>
          <a:prstGeom prst="rect">
            <a:avLst/>
          </a:prstGeom>
          <a:noFill/>
        </p:spPr>
        <p:txBody>
          <a:bodyPr wrap="none" rtlCol="0">
            <a:spAutoFit/>
          </a:bodyPr>
          <a:lstStyle/>
          <a:p>
            <a:r>
              <a:rPr lang="en-US" altLang="zh-CN" sz="3600" dirty="0"/>
              <a:t>0</a:t>
            </a:r>
            <a:endParaRPr lang="en-US" sz="3600" dirty="0"/>
          </a:p>
        </p:txBody>
      </p:sp>
      <p:sp>
        <p:nvSpPr>
          <p:cNvPr id="21" name="TextBox 20">
            <a:extLst>
              <a:ext uri="{FF2B5EF4-FFF2-40B4-BE49-F238E27FC236}">
                <a16:creationId xmlns:a16="http://schemas.microsoft.com/office/drawing/2014/main" id="{F9E8463A-E77B-FF49-A238-6DFA2A2F53B8}"/>
              </a:ext>
            </a:extLst>
          </p:cNvPr>
          <p:cNvSpPr txBox="1"/>
          <p:nvPr/>
        </p:nvSpPr>
        <p:spPr>
          <a:xfrm>
            <a:off x="4309640" y="1126501"/>
            <a:ext cx="418704" cy="646331"/>
          </a:xfrm>
          <a:prstGeom prst="rect">
            <a:avLst/>
          </a:prstGeom>
          <a:noFill/>
        </p:spPr>
        <p:txBody>
          <a:bodyPr wrap="none" rtlCol="0">
            <a:spAutoFit/>
          </a:bodyPr>
          <a:lstStyle/>
          <a:p>
            <a:r>
              <a:rPr lang="en-US" altLang="zh-CN" sz="3600" dirty="0"/>
              <a:t>3</a:t>
            </a:r>
            <a:endParaRPr lang="en-US" sz="3600" dirty="0"/>
          </a:p>
        </p:txBody>
      </p:sp>
      <p:sp>
        <p:nvSpPr>
          <p:cNvPr id="22" name="TextBox 21">
            <a:extLst>
              <a:ext uri="{FF2B5EF4-FFF2-40B4-BE49-F238E27FC236}">
                <a16:creationId xmlns:a16="http://schemas.microsoft.com/office/drawing/2014/main" id="{A8D48B69-E63A-EE46-8B3E-FFC70B341706}"/>
              </a:ext>
            </a:extLst>
          </p:cNvPr>
          <p:cNvSpPr txBox="1"/>
          <p:nvPr/>
        </p:nvSpPr>
        <p:spPr>
          <a:xfrm>
            <a:off x="4309640" y="1906570"/>
            <a:ext cx="418704" cy="646331"/>
          </a:xfrm>
          <a:prstGeom prst="rect">
            <a:avLst/>
          </a:prstGeom>
          <a:noFill/>
        </p:spPr>
        <p:txBody>
          <a:bodyPr wrap="none" rtlCol="0">
            <a:spAutoFit/>
          </a:bodyPr>
          <a:lstStyle/>
          <a:p>
            <a:r>
              <a:rPr lang="en-US" altLang="zh-CN" sz="3600" dirty="0"/>
              <a:t>6</a:t>
            </a:r>
            <a:endParaRPr lang="en-US" sz="3600" dirty="0"/>
          </a:p>
        </p:txBody>
      </p:sp>
      <p:sp>
        <p:nvSpPr>
          <p:cNvPr id="23" name="TextBox 22">
            <a:extLst>
              <a:ext uri="{FF2B5EF4-FFF2-40B4-BE49-F238E27FC236}">
                <a16:creationId xmlns:a16="http://schemas.microsoft.com/office/drawing/2014/main" id="{06FBB4FD-A04C-B74A-8080-E5C123F27A0C}"/>
              </a:ext>
            </a:extLst>
          </p:cNvPr>
          <p:cNvSpPr txBox="1"/>
          <p:nvPr/>
        </p:nvSpPr>
        <p:spPr>
          <a:xfrm>
            <a:off x="4309640" y="2745457"/>
            <a:ext cx="418704" cy="646331"/>
          </a:xfrm>
          <a:prstGeom prst="rect">
            <a:avLst/>
          </a:prstGeom>
          <a:noFill/>
        </p:spPr>
        <p:txBody>
          <a:bodyPr wrap="none" rtlCol="0">
            <a:spAutoFit/>
          </a:bodyPr>
          <a:lstStyle/>
          <a:p>
            <a:r>
              <a:rPr lang="en-US" altLang="zh-CN" sz="3600" dirty="0"/>
              <a:t>7</a:t>
            </a:r>
            <a:endParaRPr lang="en-US" sz="3600" dirty="0"/>
          </a:p>
        </p:txBody>
      </p:sp>
      <p:sp>
        <p:nvSpPr>
          <p:cNvPr id="24" name="TextBox 23">
            <a:extLst>
              <a:ext uri="{FF2B5EF4-FFF2-40B4-BE49-F238E27FC236}">
                <a16:creationId xmlns:a16="http://schemas.microsoft.com/office/drawing/2014/main" id="{1BD28B2A-8F55-9742-917D-17B30D418829}"/>
              </a:ext>
            </a:extLst>
          </p:cNvPr>
          <p:cNvSpPr txBox="1"/>
          <p:nvPr/>
        </p:nvSpPr>
        <p:spPr>
          <a:xfrm>
            <a:off x="4309640" y="3555744"/>
            <a:ext cx="418704" cy="646331"/>
          </a:xfrm>
          <a:prstGeom prst="rect">
            <a:avLst/>
          </a:prstGeom>
          <a:noFill/>
        </p:spPr>
        <p:txBody>
          <a:bodyPr wrap="none" rtlCol="0">
            <a:spAutoFit/>
          </a:bodyPr>
          <a:lstStyle/>
          <a:p>
            <a:r>
              <a:rPr lang="en-US" altLang="zh-CN" sz="3600" dirty="0"/>
              <a:t>9</a:t>
            </a:r>
            <a:endParaRPr lang="en-US" sz="3600" dirty="0"/>
          </a:p>
        </p:txBody>
      </p:sp>
      <p:sp>
        <p:nvSpPr>
          <p:cNvPr id="25" name="TextBox 24">
            <a:extLst>
              <a:ext uri="{FF2B5EF4-FFF2-40B4-BE49-F238E27FC236}">
                <a16:creationId xmlns:a16="http://schemas.microsoft.com/office/drawing/2014/main" id="{B1D8FB05-32F2-6F41-A234-586E9F46E259}"/>
              </a:ext>
            </a:extLst>
          </p:cNvPr>
          <p:cNvSpPr txBox="1"/>
          <p:nvPr/>
        </p:nvSpPr>
        <p:spPr>
          <a:xfrm>
            <a:off x="4309640" y="4394631"/>
            <a:ext cx="652743" cy="646331"/>
          </a:xfrm>
          <a:prstGeom prst="rect">
            <a:avLst/>
          </a:prstGeom>
          <a:noFill/>
        </p:spPr>
        <p:txBody>
          <a:bodyPr wrap="none" rtlCol="0">
            <a:spAutoFit/>
          </a:bodyPr>
          <a:lstStyle/>
          <a:p>
            <a:r>
              <a:rPr lang="en-US" altLang="zh-CN" sz="3600" dirty="0"/>
              <a:t>12</a:t>
            </a:r>
            <a:endParaRPr lang="en-US" sz="3600" dirty="0"/>
          </a:p>
        </p:txBody>
      </p:sp>
      <p:sp>
        <p:nvSpPr>
          <p:cNvPr id="26" name="TextBox 25">
            <a:extLst>
              <a:ext uri="{FF2B5EF4-FFF2-40B4-BE49-F238E27FC236}">
                <a16:creationId xmlns:a16="http://schemas.microsoft.com/office/drawing/2014/main" id="{84E2D439-5738-B94B-B8AB-77CFD2A74DB9}"/>
              </a:ext>
            </a:extLst>
          </p:cNvPr>
          <p:cNvSpPr txBox="1"/>
          <p:nvPr/>
        </p:nvSpPr>
        <p:spPr>
          <a:xfrm>
            <a:off x="4309640" y="5110342"/>
            <a:ext cx="652743" cy="646331"/>
          </a:xfrm>
          <a:prstGeom prst="rect">
            <a:avLst/>
          </a:prstGeom>
          <a:noFill/>
        </p:spPr>
        <p:txBody>
          <a:bodyPr wrap="none" rtlCol="0">
            <a:spAutoFit/>
          </a:bodyPr>
          <a:lstStyle/>
          <a:p>
            <a:r>
              <a:rPr lang="en-US" altLang="zh-CN" sz="3600" dirty="0"/>
              <a:t>13</a:t>
            </a:r>
            <a:endParaRPr lang="en-US" sz="3600" dirty="0"/>
          </a:p>
        </p:txBody>
      </p:sp>
      <p:sp>
        <p:nvSpPr>
          <p:cNvPr id="28" name="Rectangle 27">
            <a:extLst>
              <a:ext uri="{FF2B5EF4-FFF2-40B4-BE49-F238E27FC236}">
                <a16:creationId xmlns:a16="http://schemas.microsoft.com/office/drawing/2014/main" id="{AB1B984A-351E-A641-8C09-BD85C00851BD}"/>
              </a:ext>
            </a:extLst>
          </p:cNvPr>
          <p:cNvSpPr/>
          <p:nvPr/>
        </p:nvSpPr>
        <p:spPr>
          <a:xfrm>
            <a:off x="6242840" y="7616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9" name="Rectangle 28">
            <a:extLst>
              <a:ext uri="{FF2B5EF4-FFF2-40B4-BE49-F238E27FC236}">
                <a16:creationId xmlns:a16="http://schemas.microsoft.com/office/drawing/2014/main" id="{36252A9A-43FF-DD43-A5A8-A7BE9CC8D4C0}"/>
              </a:ext>
            </a:extLst>
          </p:cNvPr>
          <p:cNvSpPr/>
          <p:nvPr/>
        </p:nvSpPr>
        <p:spPr>
          <a:xfrm>
            <a:off x="6242840" y="11222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0" name="Rectangle 29">
            <a:extLst>
              <a:ext uri="{FF2B5EF4-FFF2-40B4-BE49-F238E27FC236}">
                <a16:creationId xmlns:a16="http://schemas.microsoft.com/office/drawing/2014/main" id="{BDD6C8EB-34AA-F149-BA2A-71F62F19A5BC}"/>
              </a:ext>
            </a:extLst>
          </p:cNvPr>
          <p:cNvSpPr/>
          <p:nvPr/>
        </p:nvSpPr>
        <p:spPr>
          <a:xfrm>
            <a:off x="6242840" y="14828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1" name="Rectangle 30">
            <a:extLst>
              <a:ext uri="{FF2B5EF4-FFF2-40B4-BE49-F238E27FC236}">
                <a16:creationId xmlns:a16="http://schemas.microsoft.com/office/drawing/2014/main" id="{B6C8E320-D628-F54C-8634-2A311442B6A5}"/>
              </a:ext>
            </a:extLst>
          </p:cNvPr>
          <p:cNvSpPr/>
          <p:nvPr/>
        </p:nvSpPr>
        <p:spPr>
          <a:xfrm>
            <a:off x="6242840" y="18433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2" name="Rectangle 31">
            <a:extLst>
              <a:ext uri="{FF2B5EF4-FFF2-40B4-BE49-F238E27FC236}">
                <a16:creationId xmlns:a16="http://schemas.microsoft.com/office/drawing/2014/main" id="{C7B6B62D-08CF-1C4A-83D1-9A3A99C4CA4E}"/>
              </a:ext>
            </a:extLst>
          </p:cNvPr>
          <p:cNvSpPr/>
          <p:nvPr/>
        </p:nvSpPr>
        <p:spPr>
          <a:xfrm>
            <a:off x="6242840" y="220397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3" name="Rectangle 32">
            <a:extLst>
              <a:ext uri="{FF2B5EF4-FFF2-40B4-BE49-F238E27FC236}">
                <a16:creationId xmlns:a16="http://schemas.microsoft.com/office/drawing/2014/main" id="{1F6CBC89-1BF3-3C48-A35F-5834174E26C0}"/>
              </a:ext>
            </a:extLst>
          </p:cNvPr>
          <p:cNvSpPr/>
          <p:nvPr/>
        </p:nvSpPr>
        <p:spPr>
          <a:xfrm>
            <a:off x="6242840" y="25645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37" name="Rectangle 36">
            <a:extLst>
              <a:ext uri="{FF2B5EF4-FFF2-40B4-BE49-F238E27FC236}">
                <a16:creationId xmlns:a16="http://schemas.microsoft.com/office/drawing/2014/main" id="{9E6D291B-5A54-044C-86DA-DA4C2E958D16}"/>
              </a:ext>
            </a:extLst>
          </p:cNvPr>
          <p:cNvSpPr/>
          <p:nvPr/>
        </p:nvSpPr>
        <p:spPr>
          <a:xfrm>
            <a:off x="6242840" y="292512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38" name="Rectangle 37">
            <a:extLst>
              <a:ext uri="{FF2B5EF4-FFF2-40B4-BE49-F238E27FC236}">
                <a16:creationId xmlns:a16="http://schemas.microsoft.com/office/drawing/2014/main" id="{1C599531-66D0-E541-A165-614DB93C64A1}"/>
              </a:ext>
            </a:extLst>
          </p:cNvPr>
          <p:cNvSpPr/>
          <p:nvPr/>
        </p:nvSpPr>
        <p:spPr>
          <a:xfrm>
            <a:off x="6242840" y="32856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0" name="Rectangle 39">
            <a:extLst>
              <a:ext uri="{FF2B5EF4-FFF2-40B4-BE49-F238E27FC236}">
                <a16:creationId xmlns:a16="http://schemas.microsoft.com/office/drawing/2014/main" id="{D0066C63-DC24-FF4C-8487-ECB032C399A5}"/>
              </a:ext>
            </a:extLst>
          </p:cNvPr>
          <p:cNvSpPr/>
          <p:nvPr/>
        </p:nvSpPr>
        <p:spPr>
          <a:xfrm>
            <a:off x="6242840" y="40068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1" name="Rectangle 40">
            <a:extLst>
              <a:ext uri="{FF2B5EF4-FFF2-40B4-BE49-F238E27FC236}">
                <a16:creationId xmlns:a16="http://schemas.microsoft.com/office/drawing/2014/main" id="{CCB6C184-F850-5F40-9B6E-1AD98CA623F5}"/>
              </a:ext>
            </a:extLst>
          </p:cNvPr>
          <p:cNvSpPr/>
          <p:nvPr/>
        </p:nvSpPr>
        <p:spPr>
          <a:xfrm>
            <a:off x="6242840" y="43674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2" name="Rectangle 41">
            <a:extLst>
              <a:ext uri="{FF2B5EF4-FFF2-40B4-BE49-F238E27FC236}">
                <a16:creationId xmlns:a16="http://schemas.microsoft.com/office/drawing/2014/main" id="{A16C42C3-281A-4849-8C1C-582B0E37E5DC}"/>
              </a:ext>
            </a:extLst>
          </p:cNvPr>
          <p:cNvSpPr/>
          <p:nvPr/>
        </p:nvSpPr>
        <p:spPr>
          <a:xfrm>
            <a:off x="6242840" y="472799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3" name="Rectangle 42">
            <a:extLst>
              <a:ext uri="{FF2B5EF4-FFF2-40B4-BE49-F238E27FC236}">
                <a16:creationId xmlns:a16="http://schemas.microsoft.com/office/drawing/2014/main" id="{1B306638-B9A6-5F4F-9D7F-2A9B2563F96C}"/>
              </a:ext>
            </a:extLst>
          </p:cNvPr>
          <p:cNvSpPr/>
          <p:nvPr/>
        </p:nvSpPr>
        <p:spPr>
          <a:xfrm>
            <a:off x="6242840" y="50885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4" name="Rectangle 43">
            <a:extLst>
              <a:ext uri="{FF2B5EF4-FFF2-40B4-BE49-F238E27FC236}">
                <a16:creationId xmlns:a16="http://schemas.microsoft.com/office/drawing/2014/main" id="{D5468A5A-E3DB-8C43-A35B-AD3C90403B92}"/>
              </a:ext>
            </a:extLst>
          </p:cNvPr>
          <p:cNvSpPr/>
          <p:nvPr/>
        </p:nvSpPr>
        <p:spPr>
          <a:xfrm>
            <a:off x="6242840" y="54491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6A4B7BDC-DBA1-8E44-9925-4DE14C4EC15B}"/>
              </a:ext>
            </a:extLst>
          </p:cNvPr>
          <p:cNvSpPr/>
          <p:nvPr/>
        </p:nvSpPr>
        <p:spPr>
          <a:xfrm>
            <a:off x="6242840" y="580972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62" name="Rectangle 61">
            <a:extLst>
              <a:ext uri="{FF2B5EF4-FFF2-40B4-BE49-F238E27FC236}">
                <a16:creationId xmlns:a16="http://schemas.microsoft.com/office/drawing/2014/main" id="{642C03CF-2347-F644-8B39-C607DFB295EE}"/>
              </a:ext>
            </a:extLst>
          </p:cNvPr>
          <p:cNvSpPr/>
          <p:nvPr/>
        </p:nvSpPr>
        <p:spPr>
          <a:xfrm>
            <a:off x="6242840" y="364626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cxnSp>
        <p:nvCxnSpPr>
          <p:cNvPr id="39" name="Straight Arrow Connector 38">
            <a:extLst>
              <a:ext uri="{FF2B5EF4-FFF2-40B4-BE49-F238E27FC236}">
                <a16:creationId xmlns:a16="http://schemas.microsoft.com/office/drawing/2014/main" id="{0CFA3F2E-601D-6D4F-875C-09BD20A14EC2}"/>
              </a:ext>
            </a:extLst>
          </p:cNvPr>
          <p:cNvCxnSpPr>
            <a:cxnSpLocks/>
            <a:stCxn id="16" idx="3"/>
            <a:endCxn id="22" idx="1"/>
          </p:cNvCxnSpPr>
          <p:nvPr/>
        </p:nvCxnSpPr>
        <p:spPr>
          <a:xfrm>
            <a:off x="3614584" y="2202221"/>
            <a:ext cx="695056" cy="27515"/>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BB509770-4B06-204B-8843-A116E2F1AD75}"/>
              </a:ext>
            </a:extLst>
          </p:cNvPr>
          <p:cNvCxnSpPr>
            <a:cxnSpLocks/>
            <a:stCxn id="22" idx="3"/>
            <a:endCxn id="37" idx="1"/>
          </p:cNvCxnSpPr>
          <p:nvPr/>
        </p:nvCxnSpPr>
        <p:spPr>
          <a:xfrm>
            <a:off x="4728344" y="2229736"/>
            <a:ext cx="1514496" cy="876296"/>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62F434EC-DB06-394B-AEDD-5FDB985A4654}"/>
              </a:ext>
            </a:extLst>
          </p:cNvPr>
          <p:cNvPicPr>
            <a:picLocks noChangeAspect="1"/>
          </p:cNvPicPr>
          <p:nvPr/>
        </p:nvPicPr>
        <p:blipFill>
          <a:blip r:embed="rId9"/>
          <a:stretch>
            <a:fillRect/>
          </a:stretch>
        </p:blipFill>
        <p:spPr>
          <a:xfrm>
            <a:off x="2349304" y="5963488"/>
            <a:ext cx="1356422" cy="832891"/>
          </a:xfrm>
          <a:prstGeom prst="rect">
            <a:avLst/>
          </a:prstGeom>
        </p:spPr>
      </p:pic>
      <p:sp>
        <p:nvSpPr>
          <p:cNvPr id="48" name="TextBox 47">
            <a:extLst>
              <a:ext uri="{FF2B5EF4-FFF2-40B4-BE49-F238E27FC236}">
                <a16:creationId xmlns:a16="http://schemas.microsoft.com/office/drawing/2014/main" id="{B83317BD-3284-E249-9610-D91E8B3BEBC1}"/>
              </a:ext>
            </a:extLst>
          </p:cNvPr>
          <p:cNvSpPr txBox="1"/>
          <p:nvPr/>
        </p:nvSpPr>
        <p:spPr>
          <a:xfrm>
            <a:off x="4339076" y="6043805"/>
            <a:ext cx="418704" cy="646331"/>
          </a:xfrm>
          <a:prstGeom prst="rect">
            <a:avLst/>
          </a:prstGeom>
          <a:noFill/>
        </p:spPr>
        <p:txBody>
          <a:bodyPr wrap="none" rtlCol="0">
            <a:spAutoFit/>
          </a:bodyPr>
          <a:lstStyle/>
          <a:p>
            <a:r>
              <a:rPr lang="en-US" altLang="zh-CN" sz="3600" dirty="0"/>
              <a:t>8</a:t>
            </a:r>
            <a:endParaRPr lang="en-US" sz="3600" dirty="0"/>
          </a:p>
        </p:txBody>
      </p:sp>
      <p:cxnSp>
        <p:nvCxnSpPr>
          <p:cNvPr id="49" name="Straight Arrow Connector 48">
            <a:extLst>
              <a:ext uri="{FF2B5EF4-FFF2-40B4-BE49-F238E27FC236}">
                <a16:creationId xmlns:a16="http://schemas.microsoft.com/office/drawing/2014/main" id="{EAD10BB8-FFCC-F545-94EF-74BE83D01618}"/>
              </a:ext>
            </a:extLst>
          </p:cNvPr>
          <p:cNvCxnSpPr>
            <a:cxnSpLocks/>
            <a:stCxn id="8" idx="3"/>
            <a:endCxn id="48" idx="1"/>
          </p:cNvCxnSpPr>
          <p:nvPr/>
        </p:nvCxnSpPr>
        <p:spPr>
          <a:xfrm flipV="1">
            <a:off x="3705726" y="6366971"/>
            <a:ext cx="633350" cy="12963"/>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0D4154DB-05EF-AD4B-A2B4-36C5CA3AA10C}"/>
              </a:ext>
            </a:extLst>
          </p:cNvPr>
          <p:cNvCxnSpPr>
            <a:cxnSpLocks/>
            <a:stCxn id="48" idx="3"/>
            <a:endCxn id="62" idx="1"/>
          </p:cNvCxnSpPr>
          <p:nvPr/>
        </p:nvCxnSpPr>
        <p:spPr>
          <a:xfrm flipV="1">
            <a:off x="4757780" y="3827178"/>
            <a:ext cx="1485060" cy="2539793"/>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023E9D8B-D861-B74D-9B1C-EA1E02FB49A4}"/>
              </a:ext>
            </a:extLst>
          </p:cNvPr>
          <p:cNvSpPr txBox="1"/>
          <p:nvPr/>
        </p:nvSpPr>
        <p:spPr>
          <a:xfrm rot="215053">
            <a:off x="3510844" y="1820599"/>
            <a:ext cx="912429" cy="369332"/>
          </a:xfrm>
          <a:prstGeom prst="rect">
            <a:avLst/>
          </a:prstGeom>
          <a:noFill/>
        </p:spPr>
        <p:txBody>
          <a:bodyPr wrap="none" rtlCol="0">
            <a:spAutoFit/>
          </a:bodyPr>
          <a:lstStyle/>
          <a:p>
            <a:r>
              <a:rPr lang="en-US" altLang="zh-CN" dirty="0">
                <a:solidFill>
                  <a:srgbClr val="FF0000"/>
                </a:solidFill>
              </a:rPr>
              <a:t>hashing</a:t>
            </a:r>
            <a:endParaRPr lang="en-US" dirty="0">
              <a:solidFill>
                <a:srgbClr val="FF0000"/>
              </a:solidFill>
            </a:endParaRPr>
          </a:p>
        </p:txBody>
      </p:sp>
      <p:sp>
        <p:nvSpPr>
          <p:cNvPr id="47" name="TextBox 46">
            <a:extLst>
              <a:ext uri="{FF2B5EF4-FFF2-40B4-BE49-F238E27FC236}">
                <a16:creationId xmlns:a16="http://schemas.microsoft.com/office/drawing/2014/main" id="{5C11E32A-1653-F64B-97B2-8FCEAB0C6E92}"/>
              </a:ext>
            </a:extLst>
          </p:cNvPr>
          <p:cNvSpPr txBox="1"/>
          <p:nvPr/>
        </p:nvSpPr>
        <p:spPr>
          <a:xfrm rot="21394762">
            <a:off x="3610788" y="5983709"/>
            <a:ext cx="912429" cy="369332"/>
          </a:xfrm>
          <a:prstGeom prst="rect">
            <a:avLst/>
          </a:prstGeom>
          <a:noFill/>
        </p:spPr>
        <p:txBody>
          <a:bodyPr wrap="none" rtlCol="0">
            <a:spAutoFit/>
          </a:bodyPr>
          <a:lstStyle/>
          <a:p>
            <a:r>
              <a:rPr lang="en-US" altLang="zh-CN" dirty="0">
                <a:solidFill>
                  <a:srgbClr val="FF0000"/>
                </a:solidFill>
              </a:rPr>
              <a:t>hashing</a:t>
            </a:r>
            <a:endParaRPr lang="en-US" dirty="0">
              <a:solidFill>
                <a:srgbClr val="FF0000"/>
              </a:solidFill>
            </a:endParaRPr>
          </a:p>
        </p:txBody>
      </p:sp>
    </p:spTree>
    <p:extLst>
      <p:ext uri="{BB962C8B-B14F-4D97-AF65-F5344CB8AC3E}">
        <p14:creationId xmlns:p14="http://schemas.microsoft.com/office/powerpoint/2010/main" val="3127095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2" grpId="0"/>
      <p:bldP spid="4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FF0516-3152-4541-B562-5C7AF6A9D04E}"/>
              </a:ext>
            </a:extLst>
          </p:cNvPr>
          <p:cNvPicPr>
            <a:picLocks noChangeAspect="1"/>
          </p:cNvPicPr>
          <p:nvPr/>
        </p:nvPicPr>
        <p:blipFill>
          <a:blip r:embed="rId2"/>
          <a:stretch>
            <a:fillRect/>
          </a:stretch>
        </p:blipFill>
        <p:spPr>
          <a:xfrm>
            <a:off x="756712" y="2859702"/>
            <a:ext cx="1227416" cy="767135"/>
          </a:xfrm>
          <a:prstGeom prst="rect">
            <a:avLst/>
          </a:prstGeom>
        </p:spPr>
      </p:pic>
      <p:sp>
        <p:nvSpPr>
          <p:cNvPr id="6" name="TextBox 5">
            <a:extLst>
              <a:ext uri="{FF2B5EF4-FFF2-40B4-BE49-F238E27FC236}">
                <a16:creationId xmlns:a16="http://schemas.microsoft.com/office/drawing/2014/main" id="{74916259-050C-4048-9A66-E4EAF8232B63}"/>
              </a:ext>
            </a:extLst>
          </p:cNvPr>
          <p:cNvSpPr txBox="1"/>
          <p:nvPr/>
        </p:nvSpPr>
        <p:spPr>
          <a:xfrm>
            <a:off x="4863708" y="2859702"/>
            <a:ext cx="418704" cy="646331"/>
          </a:xfrm>
          <a:prstGeom prst="rect">
            <a:avLst/>
          </a:prstGeom>
          <a:noFill/>
        </p:spPr>
        <p:txBody>
          <a:bodyPr wrap="none" rtlCol="0">
            <a:spAutoFit/>
          </a:bodyPr>
          <a:lstStyle/>
          <a:p>
            <a:r>
              <a:rPr lang="en-US" altLang="zh-CN" sz="3600" dirty="0">
                <a:solidFill>
                  <a:schemeClr val="accent3">
                    <a:lumMod val="65000"/>
                  </a:schemeClr>
                </a:solidFill>
              </a:rPr>
              <a:t>6</a:t>
            </a:r>
            <a:endParaRPr lang="en-US" sz="3600" dirty="0">
              <a:solidFill>
                <a:schemeClr val="accent3">
                  <a:lumMod val="65000"/>
                </a:schemeClr>
              </a:solidFill>
            </a:endParaRPr>
          </a:p>
        </p:txBody>
      </p:sp>
      <p:cxnSp>
        <p:nvCxnSpPr>
          <p:cNvPr id="8" name="Straight Arrow Connector 7">
            <a:extLst>
              <a:ext uri="{FF2B5EF4-FFF2-40B4-BE49-F238E27FC236}">
                <a16:creationId xmlns:a16="http://schemas.microsoft.com/office/drawing/2014/main" id="{27DF0D8F-56B1-704C-A080-6C02C257F103}"/>
              </a:ext>
            </a:extLst>
          </p:cNvPr>
          <p:cNvCxnSpPr>
            <a:cxnSpLocks/>
            <a:stCxn id="5" idx="3"/>
          </p:cNvCxnSpPr>
          <p:nvPr/>
        </p:nvCxnSpPr>
        <p:spPr>
          <a:xfrm>
            <a:off x="1984128" y="3243270"/>
            <a:ext cx="815200" cy="0"/>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20074363-35C4-8348-8FB9-751CA70CF1DA}"/>
              </a:ext>
            </a:extLst>
          </p:cNvPr>
          <p:cNvCxnSpPr>
            <a:cxnSpLocks/>
            <a:stCxn id="6" idx="3"/>
            <a:endCxn id="19" idx="1"/>
          </p:cNvCxnSpPr>
          <p:nvPr/>
        </p:nvCxnSpPr>
        <p:spPr>
          <a:xfrm flipV="1">
            <a:off x="5282412" y="2961834"/>
            <a:ext cx="1454219" cy="221034"/>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id="{4913C765-D99E-A74B-83D1-0B35F7CB8EDF}"/>
              </a:ext>
            </a:extLst>
          </p:cNvPr>
          <p:cNvSpPr/>
          <p:nvPr/>
        </p:nvSpPr>
        <p:spPr>
          <a:xfrm>
            <a:off x="6736631" y="61747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14" name="Rectangle 13">
            <a:extLst>
              <a:ext uri="{FF2B5EF4-FFF2-40B4-BE49-F238E27FC236}">
                <a16:creationId xmlns:a16="http://schemas.microsoft.com/office/drawing/2014/main" id="{27F401E4-371D-2942-8537-0E3950BB7C80}"/>
              </a:ext>
            </a:extLst>
          </p:cNvPr>
          <p:cNvSpPr/>
          <p:nvPr/>
        </p:nvSpPr>
        <p:spPr>
          <a:xfrm>
            <a:off x="6736631" y="97804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5" name="Rectangle 14">
            <a:extLst>
              <a:ext uri="{FF2B5EF4-FFF2-40B4-BE49-F238E27FC236}">
                <a16:creationId xmlns:a16="http://schemas.microsoft.com/office/drawing/2014/main" id="{56BCF701-2568-EE40-ACFD-8CA941CFFB12}"/>
              </a:ext>
            </a:extLst>
          </p:cNvPr>
          <p:cNvSpPr/>
          <p:nvPr/>
        </p:nvSpPr>
        <p:spPr>
          <a:xfrm>
            <a:off x="6736631" y="133862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6" name="Rectangle 15">
            <a:extLst>
              <a:ext uri="{FF2B5EF4-FFF2-40B4-BE49-F238E27FC236}">
                <a16:creationId xmlns:a16="http://schemas.microsoft.com/office/drawing/2014/main" id="{E483F723-B48E-344C-971D-3AFBEA742EC3}"/>
              </a:ext>
            </a:extLst>
          </p:cNvPr>
          <p:cNvSpPr/>
          <p:nvPr/>
        </p:nvSpPr>
        <p:spPr>
          <a:xfrm>
            <a:off x="6736631" y="169919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7" name="Rectangle 16">
            <a:extLst>
              <a:ext uri="{FF2B5EF4-FFF2-40B4-BE49-F238E27FC236}">
                <a16:creationId xmlns:a16="http://schemas.microsoft.com/office/drawing/2014/main" id="{CB4AEBDE-B2FC-164F-9DFF-80CDA03E8317}"/>
              </a:ext>
            </a:extLst>
          </p:cNvPr>
          <p:cNvSpPr/>
          <p:nvPr/>
        </p:nvSpPr>
        <p:spPr>
          <a:xfrm>
            <a:off x="6736631" y="205977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8" name="Rectangle 17">
            <a:extLst>
              <a:ext uri="{FF2B5EF4-FFF2-40B4-BE49-F238E27FC236}">
                <a16:creationId xmlns:a16="http://schemas.microsoft.com/office/drawing/2014/main" id="{10A91C9E-9E87-FE43-A6B3-F5DC9AF06101}"/>
              </a:ext>
            </a:extLst>
          </p:cNvPr>
          <p:cNvSpPr/>
          <p:nvPr/>
        </p:nvSpPr>
        <p:spPr>
          <a:xfrm>
            <a:off x="6736631" y="242034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9" name="Rectangle 18">
            <a:extLst>
              <a:ext uri="{FF2B5EF4-FFF2-40B4-BE49-F238E27FC236}">
                <a16:creationId xmlns:a16="http://schemas.microsoft.com/office/drawing/2014/main" id="{B5204055-2378-9341-9BF8-365783F40162}"/>
              </a:ext>
            </a:extLst>
          </p:cNvPr>
          <p:cNvSpPr/>
          <p:nvPr/>
        </p:nvSpPr>
        <p:spPr>
          <a:xfrm>
            <a:off x="6736631" y="278092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20" name="Rectangle 19">
            <a:extLst>
              <a:ext uri="{FF2B5EF4-FFF2-40B4-BE49-F238E27FC236}">
                <a16:creationId xmlns:a16="http://schemas.microsoft.com/office/drawing/2014/main" id="{6CEB9894-7CE8-4846-8DFF-1B392E0B13A2}"/>
              </a:ext>
            </a:extLst>
          </p:cNvPr>
          <p:cNvSpPr/>
          <p:nvPr/>
        </p:nvSpPr>
        <p:spPr>
          <a:xfrm>
            <a:off x="6736631" y="314149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1" name="Rectangle 20">
            <a:extLst>
              <a:ext uri="{FF2B5EF4-FFF2-40B4-BE49-F238E27FC236}">
                <a16:creationId xmlns:a16="http://schemas.microsoft.com/office/drawing/2014/main" id="{814CB702-91DC-1646-8BDA-FD794FC52319}"/>
              </a:ext>
            </a:extLst>
          </p:cNvPr>
          <p:cNvSpPr/>
          <p:nvPr/>
        </p:nvSpPr>
        <p:spPr>
          <a:xfrm>
            <a:off x="6736631" y="38626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2" name="Rectangle 21">
            <a:extLst>
              <a:ext uri="{FF2B5EF4-FFF2-40B4-BE49-F238E27FC236}">
                <a16:creationId xmlns:a16="http://schemas.microsoft.com/office/drawing/2014/main" id="{3B6C9CEE-76FA-A34E-9538-8045AF32DB48}"/>
              </a:ext>
            </a:extLst>
          </p:cNvPr>
          <p:cNvSpPr/>
          <p:nvPr/>
        </p:nvSpPr>
        <p:spPr>
          <a:xfrm>
            <a:off x="6736631" y="422322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3" name="Rectangle 22">
            <a:extLst>
              <a:ext uri="{FF2B5EF4-FFF2-40B4-BE49-F238E27FC236}">
                <a16:creationId xmlns:a16="http://schemas.microsoft.com/office/drawing/2014/main" id="{5E4262CE-3FE2-1D4A-9A7B-7DA564BEC119}"/>
              </a:ext>
            </a:extLst>
          </p:cNvPr>
          <p:cNvSpPr/>
          <p:nvPr/>
        </p:nvSpPr>
        <p:spPr>
          <a:xfrm>
            <a:off x="6736631" y="458379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4" name="Rectangle 23">
            <a:extLst>
              <a:ext uri="{FF2B5EF4-FFF2-40B4-BE49-F238E27FC236}">
                <a16:creationId xmlns:a16="http://schemas.microsoft.com/office/drawing/2014/main" id="{57289FCA-DD0F-0043-9549-52A090E67FC3}"/>
              </a:ext>
            </a:extLst>
          </p:cNvPr>
          <p:cNvSpPr/>
          <p:nvPr/>
        </p:nvSpPr>
        <p:spPr>
          <a:xfrm>
            <a:off x="6736631" y="494437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5" name="Rectangle 24">
            <a:extLst>
              <a:ext uri="{FF2B5EF4-FFF2-40B4-BE49-F238E27FC236}">
                <a16:creationId xmlns:a16="http://schemas.microsoft.com/office/drawing/2014/main" id="{E7F09E7A-638F-A64A-B3E5-1746667A2930}"/>
              </a:ext>
            </a:extLst>
          </p:cNvPr>
          <p:cNvSpPr/>
          <p:nvPr/>
        </p:nvSpPr>
        <p:spPr>
          <a:xfrm>
            <a:off x="6736631" y="53049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6" name="Rectangle 25">
            <a:extLst>
              <a:ext uri="{FF2B5EF4-FFF2-40B4-BE49-F238E27FC236}">
                <a16:creationId xmlns:a16="http://schemas.microsoft.com/office/drawing/2014/main" id="{15072E6F-787D-E148-9FD4-019F50341B8A}"/>
              </a:ext>
            </a:extLst>
          </p:cNvPr>
          <p:cNvSpPr/>
          <p:nvPr/>
        </p:nvSpPr>
        <p:spPr>
          <a:xfrm>
            <a:off x="6736631" y="566552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7" name="Rectangle 26">
            <a:extLst>
              <a:ext uri="{FF2B5EF4-FFF2-40B4-BE49-F238E27FC236}">
                <a16:creationId xmlns:a16="http://schemas.microsoft.com/office/drawing/2014/main" id="{E4C75105-52D0-7246-A9DC-79D6B07C9991}"/>
              </a:ext>
            </a:extLst>
          </p:cNvPr>
          <p:cNvSpPr/>
          <p:nvPr/>
        </p:nvSpPr>
        <p:spPr>
          <a:xfrm>
            <a:off x="6736631" y="350206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8" name="Rectangle 27">
            <a:extLst>
              <a:ext uri="{FF2B5EF4-FFF2-40B4-BE49-F238E27FC236}">
                <a16:creationId xmlns:a16="http://schemas.microsoft.com/office/drawing/2014/main" id="{89350B30-0DC1-B148-92F7-E146743E20BA}"/>
              </a:ext>
            </a:extLst>
          </p:cNvPr>
          <p:cNvSpPr/>
          <p:nvPr/>
        </p:nvSpPr>
        <p:spPr>
          <a:xfrm>
            <a:off x="417170" y="3682980"/>
            <a:ext cx="2114873"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2800" dirty="0">
                <a:solidFill>
                  <a:srgbClr val="000000"/>
                </a:solidFill>
              </a:rPr>
              <a:t>k</a:t>
            </a:r>
            <a:r>
              <a:rPr lang="en-US" sz="2800" dirty="0">
                <a:solidFill>
                  <a:srgbClr val="000000"/>
                </a:solidFill>
              </a:rPr>
              <a:t>ey</a:t>
            </a:r>
            <a:r>
              <a:rPr lang="zh-CN" altLang="en-US" sz="2800" dirty="0">
                <a:solidFill>
                  <a:srgbClr val="000000"/>
                </a:solidFill>
              </a:rPr>
              <a:t> </a:t>
            </a:r>
            <a:r>
              <a:rPr lang="en-US" altLang="zh-CN" sz="2800" dirty="0">
                <a:solidFill>
                  <a:srgbClr val="000000"/>
                </a:solidFill>
              </a:rPr>
              <a:t>K</a:t>
            </a:r>
            <a:endParaRPr lang="en-US" sz="2800" dirty="0">
              <a:solidFill>
                <a:srgbClr val="000000"/>
              </a:solidFill>
            </a:endParaRPr>
          </a:p>
        </p:txBody>
      </p:sp>
      <p:sp>
        <p:nvSpPr>
          <p:cNvPr id="29" name="Rectangle 28">
            <a:extLst>
              <a:ext uri="{FF2B5EF4-FFF2-40B4-BE49-F238E27FC236}">
                <a16:creationId xmlns:a16="http://schemas.microsoft.com/office/drawing/2014/main" id="{065FFC2C-AF58-6F4D-A5DF-0CD6076DD307}"/>
              </a:ext>
            </a:extLst>
          </p:cNvPr>
          <p:cNvSpPr/>
          <p:nvPr/>
        </p:nvSpPr>
        <p:spPr>
          <a:xfrm>
            <a:off x="7155335" y="2660563"/>
            <a:ext cx="1110270"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2800" dirty="0">
                <a:solidFill>
                  <a:srgbClr val="000000"/>
                </a:solidFill>
              </a:rPr>
              <a:t>(K,V)</a:t>
            </a:r>
            <a:endParaRPr lang="en-US" sz="2800" dirty="0">
              <a:solidFill>
                <a:srgbClr val="000000"/>
              </a:solidFill>
            </a:endParaRPr>
          </a:p>
        </p:txBody>
      </p:sp>
      <p:sp>
        <p:nvSpPr>
          <p:cNvPr id="30" name="TextBox 29">
            <a:extLst>
              <a:ext uri="{FF2B5EF4-FFF2-40B4-BE49-F238E27FC236}">
                <a16:creationId xmlns:a16="http://schemas.microsoft.com/office/drawing/2014/main" id="{820919E3-92A7-9B45-B2BC-CF1F4C020F64}"/>
              </a:ext>
            </a:extLst>
          </p:cNvPr>
          <p:cNvSpPr txBox="1"/>
          <p:nvPr/>
        </p:nvSpPr>
        <p:spPr>
          <a:xfrm>
            <a:off x="417170" y="798384"/>
            <a:ext cx="2744277" cy="461665"/>
          </a:xfrm>
          <a:prstGeom prst="rect">
            <a:avLst/>
          </a:prstGeom>
          <a:noFill/>
        </p:spPr>
        <p:txBody>
          <a:bodyPr wrap="none" rtlCol="0">
            <a:spAutoFit/>
          </a:bodyPr>
          <a:lstStyle/>
          <a:p>
            <a:r>
              <a:rPr lang="en-US" altLang="zh-CN" sz="2400" i="1" dirty="0">
                <a:cs typeface="AL BAYAN PLAIN" pitchFamily="2" charset="-78"/>
              </a:rPr>
              <a:t>Key</a:t>
            </a:r>
            <a:r>
              <a:rPr lang="zh-CN" altLang="en-US" sz="2400" i="1" dirty="0">
                <a:cs typeface="AL BAYAN PLAIN" pitchFamily="2" charset="-78"/>
              </a:rPr>
              <a:t> </a:t>
            </a:r>
            <a:r>
              <a:rPr lang="en-US" altLang="zh-CN" sz="2400" i="1" dirty="0">
                <a:cs typeface="AL BAYAN PLAIN" pitchFamily="2" charset="-78"/>
              </a:rPr>
              <a:t>value</a:t>
            </a:r>
            <a:r>
              <a:rPr lang="zh-CN" altLang="en-US" sz="2400" i="1" dirty="0">
                <a:cs typeface="AL BAYAN PLAIN" pitchFamily="2" charset="-78"/>
              </a:rPr>
              <a:t> </a:t>
            </a:r>
            <a:r>
              <a:rPr lang="en-US" altLang="zh-CN" sz="2400" i="1" dirty="0">
                <a:cs typeface="AL BAYAN PLAIN" pitchFamily="2" charset="-78"/>
              </a:rPr>
              <a:t>pair:</a:t>
            </a:r>
            <a:r>
              <a:rPr lang="zh-CN" altLang="en-US" sz="2400" i="1" dirty="0">
                <a:cs typeface="AL BAYAN PLAIN" pitchFamily="2" charset="-78"/>
              </a:rPr>
              <a:t> </a:t>
            </a:r>
            <a:r>
              <a:rPr lang="en-US" altLang="zh-CN" sz="2400" i="1" dirty="0">
                <a:cs typeface="AL BAYAN PLAIN" pitchFamily="2" charset="-78"/>
              </a:rPr>
              <a:t>(K,</a:t>
            </a:r>
            <a:r>
              <a:rPr lang="zh-CN" altLang="en-US" sz="2400" i="1" dirty="0">
                <a:cs typeface="AL BAYAN PLAIN" pitchFamily="2" charset="-78"/>
              </a:rPr>
              <a:t> </a:t>
            </a:r>
            <a:r>
              <a:rPr lang="en-US" altLang="zh-CN" sz="2400" i="1" dirty="0">
                <a:cs typeface="AL BAYAN PLAIN" pitchFamily="2" charset="-78"/>
              </a:rPr>
              <a:t>V)</a:t>
            </a:r>
            <a:endParaRPr lang="en-US" sz="2400" i="1" dirty="0">
              <a:cs typeface="AL BAYAN PLAIN" pitchFamily="2" charset="-78"/>
            </a:endParaRPr>
          </a:p>
        </p:txBody>
      </p:sp>
      <p:sp>
        <p:nvSpPr>
          <p:cNvPr id="4" name="Rounded Rectangle 3">
            <a:extLst>
              <a:ext uri="{FF2B5EF4-FFF2-40B4-BE49-F238E27FC236}">
                <a16:creationId xmlns:a16="http://schemas.microsoft.com/office/drawing/2014/main" id="{46D243D2-82C8-9640-B79F-CE98A86D1B63}"/>
              </a:ext>
            </a:extLst>
          </p:cNvPr>
          <p:cNvSpPr/>
          <p:nvPr/>
        </p:nvSpPr>
        <p:spPr>
          <a:xfrm>
            <a:off x="2803951" y="2859702"/>
            <a:ext cx="1424429" cy="767135"/>
          </a:xfrm>
          <a:prstGeom prst="roundRect">
            <a:avLst/>
          </a:prstGeom>
          <a:noFill/>
          <a:ln>
            <a:solidFill>
              <a:srgbClr val="000000"/>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rgbClr val="000000"/>
                </a:solidFill>
              </a:rPr>
              <a:t>Hash</a:t>
            </a:r>
            <a:r>
              <a:rPr lang="zh-CN" altLang="en-US" dirty="0">
                <a:solidFill>
                  <a:srgbClr val="000000"/>
                </a:solidFill>
              </a:rPr>
              <a:t> </a:t>
            </a:r>
            <a:r>
              <a:rPr lang="en-US" altLang="zh-CN" dirty="0">
                <a:solidFill>
                  <a:srgbClr val="000000"/>
                </a:solidFill>
              </a:rPr>
              <a:t>function</a:t>
            </a:r>
            <a:endParaRPr lang="en-US" dirty="0">
              <a:solidFill>
                <a:srgbClr val="000000"/>
              </a:solidFill>
            </a:endParaRPr>
          </a:p>
        </p:txBody>
      </p:sp>
      <p:cxnSp>
        <p:nvCxnSpPr>
          <p:cNvPr id="31" name="Straight Arrow Connector 30">
            <a:extLst>
              <a:ext uri="{FF2B5EF4-FFF2-40B4-BE49-F238E27FC236}">
                <a16:creationId xmlns:a16="http://schemas.microsoft.com/office/drawing/2014/main" id="{479509C0-3F89-BA4E-A03D-35EFD9D00717}"/>
              </a:ext>
            </a:extLst>
          </p:cNvPr>
          <p:cNvCxnSpPr>
            <a:cxnSpLocks/>
            <a:stCxn id="4" idx="3"/>
          </p:cNvCxnSpPr>
          <p:nvPr/>
        </p:nvCxnSpPr>
        <p:spPr>
          <a:xfrm>
            <a:off x="4228380" y="3243270"/>
            <a:ext cx="615799" cy="0"/>
          </a:xfrm>
          <a:prstGeom prst="straightConnector1">
            <a:avLst/>
          </a:prstGeom>
          <a:ln>
            <a:solidFill>
              <a:srgbClr val="FF0000"/>
            </a:solidFill>
            <a:tailEnd type="stealth" w="lg" len="lg"/>
          </a:ln>
        </p:spPr>
        <p:style>
          <a:lnRef idx="2">
            <a:schemeClr val="accent1"/>
          </a:lnRef>
          <a:fillRef idx="0">
            <a:schemeClr val="accent1"/>
          </a:fillRef>
          <a:effectRef idx="1">
            <a:schemeClr val="accent1"/>
          </a:effectRef>
          <a:fontRef idx="minor">
            <a:schemeClr val="tx1"/>
          </a:fontRef>
        </p:style>
      </p:cxnSp>
      <p:sp>
        <p:nvSpPr>
          <p:cNvPr id="35" name="Rectangle 34">
            <a:extLst>
              <a:ext uri="{FF2B5EF4-FFF2-40B4-BE49-F238E27FC236}">
                <a16:creationId xmlns:a16="http://schemas.microsoft.com/office/drawing/2014/main" id="{43D19A60-313F-D345-9425-8AF365160D1A}"/>
              </a:ext>
            </a:extLst>
          </p:cNvPr>
          <p:cNvSpPr/>
          <p:nvPr/>
        </p:nvSpPr>
        <p:spPr>
          <a:xfrm>
            <a:off x="4015623" y="3341725"/>
            <a:ext cx="2114873" cy="582706"/>
          </a:xfrm>
          <a:prstGeom prst="rect">
            <a:avLst/>
          </a:prstGeom>
          <a:no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dirty="0">
                <a:solidFill>
                  <a:srgbClr val="000000"/>
                </a:solidFill>
              </a:rPr>
              <a:t>Hash</a:t>
            </a:r>
            <a:r>
              <a:rPr lang="zh-CN" altLang="en-US" dirty="0">
                <a:solidFill>
                  <a:srgbClr val="000000"/>
                </a:solidFill>
              </a:rPr>
              <a:t> </a:t>
            </a:r>
            <a:r>
              <a:rPr lang="en-US" dirty="0">
                <a:solidFill>
                  <a:srgbClr val="000000"/>
                </a:solidFill>
              </a:rPr>
              <a:t>key</a:t>
            </a:r>
          </a:p>
        </p:txBody>
      </p:sp>
    </p:spTree>
    <p:extLst>
      <p:ext uri="{BB962C8B-B14F-4D97-AF65-F5344CB8AC3E}">
        <p14:creationId xmlns:p14="http://schemas.microsoft.com/office/powerpoint/2010/main" val="3358664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8" grpId="0"/>
      <p:bldP spid="29" grpId="0"/>
      <p:bldP spid="30" grpId="0"/>
      <p:bldP spid="4" grpId="0" animBg="1"/>
      <p:bldP spid="3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C0D37-94A4-457F-DCC4-9C913EA22271}"/>
              </a:ext>
            </a:extLst>
          </p:cNvPr>
          <p:cNvSpPr>
            <a:spLocks noGrp="1"/>
          </p:cNvSpPr>
          <p:nvPr>
            <p:ph type="title"/>
          </p:nvPr>
        </p:nvSpPr>
        <p:spPr/>
        <p:txBody>
          <a:bodyPr/>
          <a:lstStyle/>
          <a:p>
            <a:r>
              <a:rPr lang="en-US" dirty="0" err="1"/>
              <a:t>ArrayMap</a:t>
            </a:r>
            <a:endParaRPr lang="en-US" dirty="0"/>
          </a:p>
        </p:txBody>
      </p:sp>
      <p:pic>
        <p:nvPicPr>
          <p:cNvPr id="4" name="Picture 3">
            <a:extLst>
              <a:ext uri="{FF2B5EF4-FFF2-40B4-BE49-F238E27FC236}">
                <a16:creationId xmlns:a16="http://schemas.microsoft.com/office/drawing/2014/main" id="{EC8E0851-91FD-BF29-C4DE-872DFAD7C9D9}"/>
              </a:ext>
            </a:extLst>
          </p:cNvPr>
          <p:cNvPicPr>
            <a:picLocks noChangeAspect="1"/>
          </p:cNvPicPr>
          <p:nvPr/>
        </p:nvPicPr>
        <p:blipFill>
          <a:blip r:embed="rId2"/>
          <a:stretch>
            <a:fillRect/>
          </a:stretch>
        </p:blipFill>
        <p:spPr>
          <a:xfrm>
            <a:off x="3505200" y="1240589"/>
            <a:ext cx="4384371" cy="49313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585794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7CD87A-EB1B-EF42-8909-D46215648DEE}"/>
              </a:ext>
            </a:extLst>
          </p:cNvPr>
          <p:cNvSpPr>
            <a:spLocks noGrp="1"/>
          </p:cNvSpPr>
          <p:nvPr>
            <p:ph type="title"/>
          </p:nvPr>
        </p:nvSpPr>
        <p:spPr/>
        <p:txBody>
          <a:bodyPr/>
          <a:lstStyle/>
          <a:p>
            <a:r>
              <a:rPr lang="en-US" altLang="zh-CN" dirty="0"/>
              <a:t>Hashing</a:t>
            </a:r>
            <a:endParaRPr lang="en-US" dirty="0"/>
          </a:p>
        </p:txBody>
      </p:sp>
      <p:sp>
        <p:nvSpPr>
          <p:cNvPr id="39" name="Rectangle 38">
            <a:extLst>
              <a:ext uri="{FF2B5EF4-FFF2-40B4-BE49-F238E27FC236}">
                <a16:creationId xmlns:a16="http://schemas.microsoft.com/office/drawing/2014/main" id="{A4945FEE-1DA5-E34D-BD99-CD1BED4CBFFC}"/>
              </a:ext>
            </a:extLst>
          </p:cNvPr>
          <p:cNvSpPr/>
          <p:nvPr/>
        </p:nvSpPr>
        <p:spPr>
          <a:xfrm>
            <a:off x="2596783" y="2770236"/>
            <a:ext cx="938911" cy="523220"/>
          </a:xfrm>
          <a:prstGeom prst="rect">
            <a:avLst/>
          </a:prstGeom>
        </p:spPr>
        <p:txBody>
          <a:bodyPr wrap="none">
            <a:spAutoFit/>
          </a:bodyPr>
          <a:lstStyle/>
          <a:p>
            <a:r>
              <a:rPr lang="en-US" sz="2800" dirty="0"/>
              <a:t>Key x</a:t>
            </a:r>
          </a:p>
        </p:txBody>
      </p:sp>
      <p:cxnSp>
        <p:nvCxnSpPr>
          <p:cNvPr id="44" name="Straight Arrow Connector 43">
            <a:extLst>
              <a:ext uri="{FF2B5EF4-FFF2-40B4-BE49-F238E27FC236}">
                <a16:creationId xmlns:a16="http://schemas.microsoft.com/office/drawing/2014/main" id="{2D9D47FF-B31E-584C-B3B2-0ED062A00315}"/>
              </a:ext>
            </a:extLst>
          </p:cNvPr>
          <p:cNvCxnSpPr>
            <a:cxnSpLocks/>
            <a:stCxn id="39" idx="3"/>
            <a:endCxn id="54" idx="1"/>
          </p:cNvCxnSpPr>
          <p:nvPr/>
        </p:nvCxnSpPr>
        <p:spPr>
          <a:xfrm>
            <a:off x="3535694" y="3031846"/>
            <a:ext cx="2015413" cy="0"/>
          </a:xfrm>
          <a:prstGeom prst="straightConnector1">
            <a:avLst/>
          </a:prstGeom>
          <a:ln w="34925">
            <a:solidFill>
              <a:srgbClr val="FF0000"/>
            </a:solidFill>
            <a:prstDash val="sysDash"/>
            <a:tailEnd type="stealth" w="lg" len="lg"/>
          </a:ln>
        </p:spPr>
        <p:style>
          <a:lnRef idx="2">
            <a:schemeClr val="accent1"/>
          </a:lnRef>
          <a:fillRef idx="0">
            <a:schemeClr val="accent1"/>
          </a:fillRef>
          <a:effectRef idx="1">
            <a:schemeClr val="accent1"/>
          </a:effectRef>
          <a:fontRef idx="minor">
            <a:schemeClr val="tx1"/>
          </a:fontRef>
        </p:style>
      </p:cxnSp>
      <p:sp>
        <p:nvSpPr>
          <p:cNvPr id="54" name="TextBox 53">
            <a:extLst>
              <a:ext uri="{FF2B5EF4-FFF2-40B4-BE49-F238E27FC236}">
                <a16:creationId xmlns:a16="http://schemas.microsoft.com/office/drawing/2014/main" id="{326EEC1E-1269-DF45-BF97-45AE22A6BEF0}"/>
              </a:ext>
            </a:extLst>
          </p:cNvPr>
          <p:cNvSpPr txBox="1"/>
          <p:nvPr/>
        </p:nvSpPr>
        <p:spPr>
          <a:xfrm>
            <a:off x="5551107" y="2770236"/>
            <a:ext cx="1224374" cy="523220"/>
          </a:xfrm>
          <a:prstGeom prst="rect">
            <a:avLst/>
          </a:prstGeom>
          <a:noFill/>
        </p:spPr>
        <p:txBody>
          <a:bodyPr wrap="none" rtlCol="0">
            <a:spAutoFit/>
          </a:bodyPr>
          <a:lstStyle/>
          <a:p>
            <a:r>
              <a:rPr lang="en-US" sz="2800" dirty="0">
                <a:solidFill>
                  <a:schemeClr val="bg2">
                    <a:lumMod val="65000"/>
                  </a:schemeClr>
                </a:solidFill>
              </a:rPr>
              <a:t>Index y</a:t>
            </a:r>
          </a:p>
        </p:txBody>
      </p:sp>
      <p:sp>
        <p:nvSpPr>
          <p:cNvPr id="45" name="Rectangle 44">
            <a:extLst>
              <a:ext uri="{FF2B5EF4-FFF2-40B4-BE49-F238E27FC236}">
                <a16:creationId xmlns:a16="http://schemas.microsoft.com/office/drawing/2014/main" id="{112ABA3D-D37B-F740-93EB-389817120922}"/>
              </a:ext>
            </a:extLst>
          </p:cNvPr>
          <p:cNvSpPr/>
          <p:nvPr/>
        </p:nvSpPr>
        <p:spPr>
          <a:xfrm>
            <a:off x="2537086" y="3699721"/>
            <a:ext cx="1045479" cy="523220"/>
          </a:xfrm>
          <a:prstGeom prst="rect">
            <a:avLst/>
          </a:prstGeom>
        </p:spPr>
        <p:txBody>
          <a:bodyPr wrap="none">
            <a:spAutoFit/>
          </a:bodyPr>
          <a:lstStyle/>
          <a:p>
            <a:r>
              <a:rPr lang="en-US" sz="2800" b="1" dirty="0">
                <a:solidFill>
                  <a:srgbClr val="00B050"/>
                </a:solidFill>
              </a:rPr>
              <a:t>“Key”</a:t>
            </a:r>
          </a:p>
        </p:txBody>
      </p:sp>
      <p:sp>
        <p:nvSpPr>
          <p:cNvPr id="49" name="Rectangle 48">
            <a:extLst>
              <a:ext uri="{FF2B5EF4-FFF2-40B4-BE49-F238E27FC236}">
                <a16:creationId xmlns:a16="http://schemas.microsoft.com/office/drawing/2014/main" id="{E5161C8B-6839-2345-B33E-A8534859EEC1}"/>
              </a:ext>
            </a:extLst>
          </p:cNvPr>
          <p:cNvSpPr/>
          <p:nvPr/>
        </p:nvSpPr>
        <p:spPr>
          <a:xfrm>
            <a:off x="5071074" y="3699721"/>
            <a:ext cx="1866217" cy="523220"/>
          </a:xfrm>
          <a:prstGeom prst="rect">
            <a:avLst/>
          </a:prstGeom>
        </p:spPr>
        <p:txBody>
          <a:bodyPr wrap="none">
            <a:spAutoFit/>
          </a:bodyPr>
          <a:lstStyle/>
          <a:p>
            <a:r>
              <a:rPr lang="en-US" sz="2800" b="1" dirty="0">
                <a:solidFill>
                  <a:srgbClr val="00B0F0"/>
                </a:solidFill>
              </a:rPr>
              <a:t>“Hash Key”</a:t>
            </a:r>
          </a:p>
        </p:txBody>
      </p:sp>
      <p:sp>
        <p:nvSpPr>
          <p:cNvPr id="46" name="Rectangle 45">
            <a:extLst>
              <a:ext uri="{FF2B5EF4-FFF2-40B4-BE49-F238E27FC236}">
                <a16:creationId xmlns:a16="http://schemas.microsoft.com/office/drawing/2014/main" id="{3BBE6BFD-3251-2D45-A88B-59FD3948896C}"/>
              </a:ext>
            </a:extLst>
          </p:cNvPr>
          <p:cNvSpPr/>
          <p:nvPr/>
        </p:nvSpPr>
        <p:spPr>
          <a:xfrm>
            <a:off x="2537086" y="4567650"/>
            <a:ext cx="1058303" cy="523220"/>
          </a:xfrm>
          <a:prstGeom prst="rect">
            <a:avLst/>
          </a:prstGeom>
        </p:spPr>
        <p:txBody>
          <a:bodyPr wrap="none">
            <a:spAutoFit/>
          </a:bodyPr>
          <a:lstStyle/>
          <a:p>
            <a:r>
              <a:rPr lang="en-US" altLang="zh-CN" sz="2800" b="1" dirty="0">
                <a:solidFill>
                  <a:srgbClr val="00B050"/>
                </a:solidFill>
              </a:rPr>
              <a:t>String</a:t>
            </a:r>
            <a:endParaRPr lang="en-US" sz="2800" b="1" dirty="0">
              <a:solidFill>
                <a:srgbClr val="00B050"/>
              </a:solidFill>
            </a:endParaRPr>
          </a:p>
        </p:txBody>
      </p:sp>
      <p:sp>
        <p:nvSpPr>
          <p:cNvPr id="47" name="Rectangle 46">
            <a:extLst>
              <a:ext uri="{FF2B5EF4-FFF2-40B4-BE49-F238E27FC236}">
                <a16:creationId xmlns:a16="http://schemas.microsoft.com/office/drawing/2014/main" id="{34AFF621-D332-2E49-BB39-D5CD717A0F72}"/>
              </a:ext>
            </a:extLst>
          </p:cNvPr>
          <p:cNvSpPr/>
          <p:nvPr/>
        </p:nvSpPr>
        <p:spPr>
          <a:xfrm>
            <a:off x="5380614" y="4567650"/>
            <a:ext cx="1247136" cy="523220"/>
          </a:xfrm>
          <a:prstGeom prst="rect">
            <a:avLst/>
          </a:prstGeom>
        </p:spPr>
        <p:txBody>
          <a:bodyPr wrap="none">
            <a:spAutoFit/>
          </a:bodyPr>
          <a:lstStyle/>
          <a:p>
            <a:r>
              <a:rPr lang="en-US" altLang="zh-CN" sz="2800" b="1" dirty="0">
                <a:solidFill>
                  <a:srgbClr val="00B0F0"/>
                </a:solidFill>
              </a:rPr>
              <a:t>Integer</a:t>
            </a:r>
            <a:endParaRPr lang="en-US" sz="2800" b="1" dirty="0">
              <a:solidFill>
                <a:srgbClr val="00B0F0"/>
              </a:solidFill>
            </a:endParaRPr>
          </a:p>
        </p:txBody>
      </p:sp>
    </p:spTree>
    <p:extLst>
      <p:ext uri="{BB962C8B-B14F-4D97-AF65-F5344CB8AC3E}">
        <p14:creationId xmlns:p14="http://schemas.microsoft.com/office/powerpoint/2010/main" val="1342803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9" grpId="0"/>
      <p:bldP spid="46" grpId="0"/>
      <p:bldP spid="4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46FB76-6ADE-C649-9923-B2DC27F0362D}"/>
              </a:ext>
            </a:extLst>
          </p:cNvPr>
          <p:cNvSpPr>
            <a:spLocks noGrp="1"/>
          </p:cNvSpPr>
          <p:nvPr>
            <p:ph type="title"/>
          </p:nvPr>
        </p:nvSpPr>
        <p:spPr/>
        <p:txBody>
          <a:bodyPr/>
          <a:lstStyle/>
          <a:p>
            <a:r>
              <a:rPr lang="en-US" altLang="zh-CN" dirty="0"/>
              <a:t>Hashing</a:t>
            </a:r>
            <a:endParaRPr lang="en-US" dirty="0"/>
          </a:p>
        </p:txBody>
      </p:sp>
      <p:sp>
        <p:nvSpPr>
          <p:cNvPr id="4" name="Rectangle 3">
            <a:extLst>
              <a:ext uri="{FF2B5EF4-FFF2-40B4-BE49-F238E27FC236}">
                <a16:creationId xmlns:a16="http://schemas.microsoft.com/office/drawing/2014/main" id="{36FF88B2-19F9-0F46-B739-E8FE131DFAF1}"/>
              </a:ext>
            </a:extLst>
          </p:cNvPr>
          <p:cNvSpPr/>
          <p:nvPr/>
        </p:nvSpPr>
        <p:spPr>
          <a:xfrm>
            <a:off x="4359595" y="758010"/>
            <a:ext cx="938911" cy="523220"/>
          </a:xfrm>
          <a:prstGeom prst="rect">
            <a:avLst/>
          </a:prstGeom>
        </p:spPr>
        <p:txBody>
          <a:bodyPr wrap="none">
            <a:spAutoFit/>
          </a:bodyPr>
          <a:lstStyle/>
          <a:p>
            <a:r>
              <a:rPr lang="en-US" sz="2800" dirty="0"/>
              <a:t>Key x</a:t>
            </a:r>
          </a:p>
        </p:txBody>
      </p:sp>
      <p:cxnSp>
        <p:nvCxnSpPr>
          <p:cNvPr id="5" name="Straight Arrow Connector 4">
            <a:extLst>
              <a:ext uri="{FF2B5EF4-FFF2-40B4-BE49-F238E27FC236}">
                <a16:creationId xmlns:a16="http://schemas.microsoft.com/office/drawing/2014/main" id="{064BD311-0000-EF43-9637-DA1B9F32949C}"/>
              </a:ext>
            </a:extLst>
          </p:cNvPr>
          <p:cNvCxnSpPr>
            <a:cxnSpLocks/>
            <a:stCxn id="4" idx="3"/>
            <a:endCxn id="6" idx="1"/>
          </p:cNvCxnSpPr>
          <p:nvPr/>
        </p:nvCxnSpPr>
        <p:spPr>
          <a:xfrm>
            <a:off x="5298506" y="1019620"/>
            <a:ext cx="2015413" cy="0"/>
          </a:xfrm>
          <a:prstGeom prst="straightConnector1">
            <a:avLst/>
          </a:prstGeom>
          <a:ln w="34925">
            <a:solidFill>
              <a:srgbClr val="FF0000"/>
            </a:solidFill>
            <a:prstDash val="sysDash"/>
            <a:tailEnd type="stealth" w="lg" len="lg"/>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91E889DF-C05D-5C43-9EF9-B3C1852D43BE}"/>
              </a:ext>
            </a:extLst>
          </p:cNvPr>
          <p:cNvSpPr txBox="1"/>
          <p:nvPr/>
        </p:nvSpPr>
        <p:spPr>
          <a:xfrm>
            <a:off x="7313919" y="758010"/>
            <a:ext cx="1224374" cy="523220"/>
          </a:xfrm>
          <a:prstGeom prst="rect">
            <a:avLst/>
          </a:prstGeom>
          <a:noFill/>
        </p:spPr>
        <p:txBody>
          <a:bodyPr wrap="none" rtlCol="0">
            <a:spAutoFit/>
          </a:bodyPr>
          <a:lstStyle/>
          <a:p>
            <a:r>
              <a:rPr lang="en-US" sz="2800" dirty="0">
                <a:solidFill>
                  <a:schemeClr val="bg2">
                    <a:lumMod val="65000"/>
                  </a:schemeClr>
                </a:solidFill>
              </a:rPr>
              <a:t>Index y</a:t>
            </a:r>
          </a:p>
        </p:txBody>
      </p:sp>
      <p:sp>
        <p:nvSpPr>
          <p:cNvPr id="9" name="Rectangle 8">
            <a:extLst>
              <a:ext uri="{FF2B5EF4-FFF2-40B4-BE49-F238E27FC236}">
                <a16:creationId xmlns:a16="http://schemas.microsoft.com/office/drawing/2014/main" id="{C4488C3B-AD39-7B47-BED7-C8BC24714705}"/>
              </a:ext>
            </a:extLst>
          </p:cNvPr>
          <p:cNvSpPr/>
          <p:nvPr/>
        </p:nvSpPr>
        <p:spPr>
          <a:xfrm>
            <a:off x="4351755" y="1488398"/>
            <a:ext cx="1058303" cy="523220"/>
          </a:xfrm>
          <a:prstGeom prst="rect">
            <a:avLst/>
          </a:prstGeom>
        </p:spPr>
        <p:txBody>
          <a:bodyPr wrap="none">
            <a:spAutoFit/>
          </a:bodyPr>
          <a:lstStyle/>
          <a:p>
            <a:r>
              <a:rPr lang="en-US" altLang="zh-CN" sz="2800" b="1" dirty="0">
                <a:solidFill>
                  <a:srgbClr val="00B050"/>
                </a:solidFill>
              </a:rPr>
              <a:t>String</a:t>
            </a:r>
            <a:endParaRPr lang="en-US" sz="2800" b="1" dirty="0">
              <a:solidFill>
                <a:srgbClr val="00B050"/>
              </a:solidFill>
            </a:endParaRPr>
          </a:p>
        </p:txBody>
      </p:sp>
      <p:sp>
        <p:nvSpPr>
          <p:cNvPr id="10" name="Rectangle 9">
            <a:extLst>
              <a:ext uri="{FF2B5EF4-FFF2-40B4-BE49-F238E27FC236}">
                <a16:creationId xmlns:a16="http://schemas.microsoft.com/office/drawing/2014/main" id="{A4424E50-01A2-CB4F-8519-EA5AE8C65C1B}"/>
              </a:ext>
            </a:extLst>
          </p:cNvPr>
          <p:cNvSpPr/>
          <p:nvPr/>
        </p:nvSpPr>
        <p:spPr>
          <a:xfrm>
            <a:off x="7225108" y="1488398"/>
            <a:ext cx="1247136" cy="523220"/>
          </a:xfrm>
          <a:prstGeom prst="rect">
            <a:avLst/>
          </a:prstGeom>
        </p:spPr>
        <p:txBody>
          <a:bodyPr wrap="none">
            <a:spAutoFit/>
          </a:bodyPr>
          <a:lstStyle/>
          <a:p>
            <a:r>
              <a:rPr lang="en-US" altLang="zh-CN" sz="2800" b="1" dirty="0">
                <a:solidFill>
                  <a:srgbClr val="00B0F0"/>
                </a:solidFill>
              </a:rPr>
              <a:t>Integer</a:t>
            </a:r>
            <a:endParaRPr lang="en-US" sz="2800" b="1" dirty="0">
              <a:solidFill>
                <a:srgbClr val="00B0F0"/>
              </a:solidFill>
            </a:endParaRPr>
          </a:p>
        </p:txBody>
      </p:sp>
      <p:pic>
        <p:nvPicPr>
          <p:cNvPr id="2" name="Picture 1">
            <a:extLst>
              <a:ext uri="{FF2B5EF4-FFF2-40B4-BE49-F238E27FC236}">
                <a16:creationId xmlns:a16="http://schemas.microsoft.com/office/drawing/2014/main" id="{E36CFEBE-58FA-44F4-239D-B0CE775C3A5C}"/>
              </a:ext>
            </a:extLst>
          </p:cNvPr>
          <p:cNvPicPr>
            <a:picLocks noChangeAspect="1"/>
          </p:cNvPicPr>
          <p:nvPr/>
        </p:nvPicPr>
        <p:blipFill>
          <a:blip r:embed="rId2"/>
          <a:stretch>
            <a:fillRect/>
          </a:stretch>
        </p:blipFill>
        <p:spPr>
          <a:xfrm>
            <a:off x="1421016" y="3140730"/>
            <a:ext cx="5381702" cy="15113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893628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58F3A2-CFD3-7F40-9C52-F2EDDE832633}"/>
              </a:ext>
            </a:extLst>
          </p:cNvPr>
          <p:cNvSpPr>
            <a:spLocks noGrp="1"/>
          </p:cNvSpPr>
          <p:nvPr>
            <p:ph type="title"/>
          </p:nvPr>
        </p:nvSpPr>
        <p:spPr/>
        <p:txBody>
          <a:bodyPr/>
          <a:lstStyle/>
          <a:p>
            <a:r>
              <a:rPr lang="en-US" altLang="zh-CN" dirty="0"/>
              <a:t>Collision</a:t>
            </a:r>
            <a:endParaRPr lang="en-US" dirty="0"/>
          </a:p>
        </p:txBody>
      </p:sp>
      <p:cxnSp>
        <p:nvCxnSpPr>
          <p:cNvPr id="80" name="Straight Arrow Connector 79">
            <a:extLst>
              <a:ext uri="{FF2B5EF4-FFF2-40B4-BE49-F238E27FC236}">
                <a16:creationId xmlns:a16="http://schemas.microsoft.com/office/drawing/2014/main" id="{16D14EF0-16E1-DF45-8B86-AF45F7F4BBFB}"/>
              </a:ext>
            </a:extLst>
          </p:cNvPr>
          <p:cNvCxnSpPr>
            <a:cxnSpLocks/>
            <a:stCxn id="39" idx="3"/>
          </p:cNvCxnSpPr>
          <p:nvPr/>
        </p:nvCxnSpPr>
        <p:spPr>
          <a:xfrm flipV="1">
            <a:off x="2718228" y="2175633"/>
            <a:ext cx="2388577" cy="1813604"/>
          </a:xfrm>
          <a:prstGeom prst="straightConnector1">
            <a:avLst/>
          </a:prstGeom>
          <a:ln w="15875">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39" name="Rectangle 38">
            <a:extLst>
              <a:ext uri="{FF2B5EF4-FFF2-40B4-BE49-F238E27FC236}">
                <a16:creationId xmlns:a16="http://schemas.microsoft.com/office/drawing/2014/main" id="{BB14CB60-8611-BE42-A48D-840EBFF722F6}"/>
              </a:ext>
            </a:extLst>
          </p:cNvPr>
          <p:cNvSpPr/>
          <p:nvPr/>
        </p:nvSpPr>
        <p:spPr>
          <a:xfrm>
            <a:off x="1474490" y="3758404"/>
            <a:ext cx="1243738" cy="461665"/>
          </a:xfrm>
          <a:prstGeom prst="rect">
            <a:avLst/>
          </a:prstGeom>
          <a:ln>
            <a:solidFill>
              <a:schemeClr val="accent1"/>
            </a:solidFill>
          </a:ln>
        </p:spPr>
        <p:txBody>
          <a:bodyPr wrap="none">
            <a:spAutoFit/>
          </a:bodyPr>
          <a:lstStyle/>
          <a:p>
            <a:r>
              <a:rPr lang="en-US" sz="2400" dirty="0"/>
              <a:t>key=</a:t>
            </a:r>
            <a:r>
              <a:rPr lang="en-US" altLang="zh-CN" sz="2400" dirty="0"/>
              <a:t>Ron</a:t>
            </a:r>
            <a:endParaRPr lang="en-US" sz="2400" dirty="0"/>
          </a:p>
        </p:txBody>
      </p:sp>
      <p:sp>
        <p:nvSpPr>
          <p:cNvPr id="71" name="Rectangle 70">
            <a:extLst>
              <a:ext uri="{FF2B5EF4-FFF2-40B4-BE49-F238E27FC236}">
                <a16:creationId xmlns:a16="http://schemas.microsoft.com/office/drawing/2014/main" id="{764C2098-BCEA-AB40-936B-BB5AE7A21E7A}"/>
              </a:ext>
            </a:extLst>
          </p:cNvPr>
          <p:cNvSpPr/>
          <p:nvPr/>
        </p:nvSpPr>
        <p:spPr>
          <a:xfrm>
            <a:off x="1474490" y="2577302"/>
            <a:ext cx="1318310" cy="461665"/>
          </a:xfrm>
          <a:prstGeom prst="rect">
            <a:avLst/>
          </a:prstGeom>
          <a:ln>
            <a:solidFill>
              <a:schemeClr val="accent1"/>
            </a:solidFill>
          </a:ln>
        </p:spPr>
        <p:txBody>
          <a:bodyPr wrap="square">
            <a:spAutoFit/>
          </a:bodyPr>
          <a:lstStyle/>
          <a:p>
            <a:r>
              <a:rPr lang="en-US" sz="2400" dirty="0"/>
              <a:t>key=</a:t>
            </a:r>
            <a:r>
              <a:rPr lang="en-US" altLang="zh-CN" sz="2400" dirty="0"/>
              <a:t>Sam</a:t>
            </a:r>
            <a:endParaRPr lang="en-US" sz="2400" dirty="0"/>
          </a:p>
        </p:txBody>
      </p:sp>
      <p:cxnSp>
        <p:nvCxnSpPr>
          <p:cNvPr id="42" name="Straight Arrow Connector 41">
            <a:extLst>
              <a:ext uri="{FF2B5EF4-FFF2-40B4-BE49-F238E27FC236}">
                <a16:creationId xmlns:a16="http://schemas.microsoft.com/office/drawing/2014/main" id="{6D95DF61-85BE-F14A-BCCE-F1C886C1AA19}"/>
              </a:ext>
            </a:extLst>
          </p:cNvPr>
          <p:cNvCxnSpPr>
            <a:cxnSpLocks/>
            <a:stCxn id="71" idx="3"/>
          </p:cNvCxnSpPr>
          <p:nvPr/>
        </p:nvCxnSpPr>
        <p:spPr>
          <a:xfrm flipV="1">
            <a:off x="2792800" y="2175633"/>
            <a:ext cx="2222260" cy="632502"/>
          </a:xfrm>
          <a:prstGeom prst="straightConnector1">
            <a:avLst/>
          </a:prstGeom>
          <a:ln w="15875">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grpSp>
        <p:nvGrpSpPr>
          <p:cNvPr id="2" name="Group 1">
            <a:extLst>
              <a:ext uri="{FF2B5EF4-FFF2-40B4-BE49-F238E27FC236}">
                <a16:creationId xmlns:a16="http://schemas.microsoft.com/office/drawing/2014/main" id="{9AA91FF6-3ABE-464B-86F9-F2FB2E8A8369}"/>
              </a:ext>
            </a:extLst>
          </p:cNvPr>
          <p:cNvGrpSpPr/>
          <p:nvPr/>
        </p:nvGrpSpPr>
        <p:grpSpPr>
          <a:xfrm>
            <a:off x="5106805" y="867510"/>
            <a:ext cx="488538" cy="5409876"/>
            <a:chOff x="6242840" y="761671"/>
            <a:chExt cx="488538" cy="5409876"/>
          </a:xfrm>
        </p:grpSpPr>
        <p:sp>
          <p:nvSpPr>
            <p:cNvPr id="43" name="Rectangle 42">
              <a:extLst>
                <a:ext uri="{FF2B5EF4-FFF2-40B4-BE49-F238E27FC236}">
                  <a16:creationId xmlns:a16="http://schemas.microsoft.com/office/drawing/2014/main" id="{482238E5-CCAC-8843-ABAB-4174BDD7258B}"/>
                </a:ext>
              </a:extLst>
            </p:cNvPr>
            <p:cNvSpPr/>
            <p:nvPr/>
          </p:nvSpPr>
          <p:spPr>
            <a:xfrm>
              <a:off x="6242840" y="7616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44" name="Rectangle 43">
              <a:extLst>
                <a:ext uri="{FF2B5EF4-FFF2-40B4-BE49-F238E27FC236}">
                  <a16:creationId xmlns:a16="http://schemas.microsoft.com/office/drawing/2014/main" id="{699B48BA-14CB-7847-B68E-6CDC19A72A1B}"/>
                </a:ext>
              </a:extLst>
            </p:cNvPr>
            <p:cNvSpPr/>
            <p:nvPr/>
          </p:nvSpPr>
          <p:spPr>
            <a:xfrm>
              <a:off x="6242840" y="11222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A05BED2E-01EB-EA42-9C54-4FB06A1F7D29}"/>
                </a:ext>
              </a:extLst>
            </p:cNvPr>
            <p:cNvSpPr/>
            <p:nvPr/>
          </p:nvSpPr>
          <p:spPr>
            <a:xfrm>
              <a:off x="6242840" y="14828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6" name="Rectangle 45">
              <a:extLst>
                <a:ext uri="{FF2B5EF4-FFF2-40B4-BE49-F238E27FC236}">
                  <a16:creationId xmlns:a16="http://schemas.microsoft.com/office/drawing/2014/main" id="{03191534-4E8A-6A45-AB41-D1EF294321E1}"/>
                </a:ext>
              </a:extLst>
            </p:cNvPr>
            <p:cNvSpPr/>
            <p:nvPr/>
          </p:nvSpPr>
          <p:spPr>
            <a:xfrm>
              <a:off x="6242840" y="18433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7" name="Rectangle 46">
              <a:extLst>
                <a:ext uri="{FF2B5EF4-FFF2-40B4-BE49-F238E27FC236}">
                  <a16:creationId xmlns:a16="http://schemas.microsoft.com/office/drawing/2014/main" id="{4F23E179-255D-C740-B97B-15C2624193FA}"/>
                </a:ext>
              </a:extLst>
            </p:cNvPr>
            <p:cNvSpPr/>
            <p:nvPr/>
          </p:nvSpPr>
          <p:spPr>
            <a:xfrm>
              <a:off x="6242840" y="220397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8" name="Rectangle 47">
              <a:extLst>
                <a:ext uri="{FF2B5EF4-FFF2-40B4-BE49-F238E27FC236}">
                  <a16:creationId xmlns:a16="http://schemas.microsoft.com/office/drawing/2014/main" id="{91A9BD32-AAFB-0D4B-89EF-22E82950BE49}"/>
                </a:ext>
              </a:extLst>
            </p:cNvPr>
            <p:cNvSpPr/>
            <p:nvPr/>
          </p:nvSpPr>
          <p:spPr>
            <a:xfrm>
              <a:off x="6242840" y="256454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9" name="Rectangle 48">
              <a:extLst>
                <a:ext uri="{FF2B5EF4-FFF2-40B4-BE49-F238E27FC236}">
                  <a16:creationId xmlns:a16="http://schemas.microsoft.com/office/drawing/2014/main" id="{86293594-126A-0241-8660-A255D55DF303}"/>
                </a:ext>
              </a:extLst>
            </p:cNvPr>
            <p:cNvSpPr/>
            <p:nvPr/>
          </p:nvSpPr>
          <p:spPr>
            <a:xfrm>
              <a:off x="6242840" y="292512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50" name="Rectangle 49">
              <a:extLst>
                <a:ext uri="{FF2B5EF4-FFF2-40B4-BE49-F238E27FC236}">
                  <a16:creationId xmlns:a16="http://schemas.microsoft.com/office/drawing/2014/main" id="{BE12266E-F3AD-D04B-BAC5-BD3C1C17B194}"/>
                </a:ext>
              </a:extLst>
            </p:cNvPr>
            <p:cNvSpPr/>
            <p:nvPr/>
          </p:nvSpPr>
          <p:spPr>
            <a:xfrm>
              <a:off x="6242840" y="328569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1" name="Rectangle 50">
              <a:extLst>
                <a:ext uri="{FF2B5EF4-FFF2-40B4-BE49-F238E27FC236}">
                  <a16:creationId xmlns:a16="http://schemas.microsoft.com/office/drawing/2014/main" id="{D7A61991-5E22-9D4F-8752-00CED4EF7A47}"/>
                </a:ext>
              </a:extLst>
            </p:cNvPr>
            <p:cNvSpPr/>
            <p:nvPr/>
          </p:nvSpPr>
          <p:spPr>
            <a:xfrm>
              <a:off x="6242840" y="40068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6" name="Rectangle 55">
              <a:extLst>
                <a:ext uri="{FF2B5EF4-FFF2-40B4-BE49-F238E27FC236}">
                  <a16:creationId xmlns:a16="http://schemas.microsoft.com/office/drawing/2014/main" id="{762D4C94-B934-5448-87CA-EC63066ED7B3}"/>
                </a:ext>
              </a:extLst>
            </p:cNvPr>
            <p:cNvSpPr/>
            <p:nvPr/>
          </p:nvSpPr>
          <p:spPr>
            <a:xfrm>
              <a:off x="6242840" y="436742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7" name="Rectangle 56">
              <a:extLst>
                <a:ext uri="{FF2B5EF4-FFF2-40B4-BE49-F238E27FC236}">
                  <a16:creationId xmlns:a16="http://schemas.microsoft.com/office/drawing/2014/main" id="{22F28D72-6EA6-C647-A982-3BACE1DBF5A9}"/>
                </a:ext>
              </a:extLst>
            </p:cNvPr>
            <p:cNvSpPr/>
            <p:nvPr/>
          </p:nvSpPr>
          <p:spPr>
            <a:xfrm>
              <a:off x="6242840" y="472799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8" name="Rectangle 57">
              <a:extLst>
                <a:ext uri="{FF2B5EF4-FFF2-40B4-BE49-F238E27FC236}">
                  <a16:creationId xmlns:a16="http://schemas.microsoft.com/office/drawing/2014/main" id="{C5F91F37-D9ED-E14F-97D9-AF07E39DF058}"/>
                </a:ext>
              </a:extLst>
            </p:cNvPr>
            <p:cNvSpPr/>
            <p:nvPr/>
          </p:nvSpPr>
          <p:spPr>
            <a:xfrm>
              <a:off x="6242840" y="508857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2" name="Rectangle 71">
              <a:extLst>
                <a:ext uri="{FF2B5EF4-FFF2-40B4-BE49-F238E27FC236}">
                  <a16:creationId xmlns:a16="http://schemas.microsoft.com/office/drawing/2014/main" id="{8C29B2CA-F44C-684A-912B-0C3EEEB21FA3}"/>
                </a:ext>
              </a:extLst>
            </p:cNvPr>
            <p:cNvSpPr/>
            <p:nvPr/>
          </p:nvSpPr>
          <p:spPr>
            <a:xfrm>
              <a:off x="6242840" y="5449146"/>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3" name="Rectangle 72">
              <a:extLst>
                <a:ext uri="{FF2B5EF4-FFF2-40B4-BE49-F238E27FC236}">
                  <a16:creationId xmlns:a16="http://schemas.microsoft.com/office/drawing/2014/main" id="{ADBDE383-CA33-5142-A085-8AAAC7B54912}"/>
                </a:ext>
              </a:extLst>
            </p:cNvPr>
            <p:cNvSpPr/>
            <p:nvPr/>
          </p:nvSpPr>
          <p:spPr>
            <a:xfrm>
              <a:off x="6242840" y="5809725"/>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8" name="Rectangle 77">
              <a:extLst>
                <a:ext uri="{FF2B5EF4-FFF2-40B4-BE49-F238E27FC236}">
                  <a16:creationId xmlns:a16="http://schemas.microsoft.com/office/drawing/2014/main" id="{E47261E5-8E69-6B45-96BF-D7D77D07AC9C}"/>
                </a:ext>
              </a:extLst>
            </p:cNvPr>
            <p:cNvSpPr/>
            <p:nvPr/>
          </p:nvSpPr>
          <p:spPr>
            <a:xfrm>
              <a:off x="6242840" y="364626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grpSp>
      <p:sp>
        <p:nvSpPr>
          <p:cNvPr id="17" name="Explosion 2 16">
            <a:extLst>
              <a:ext uri="{FF2B5EF4-FFF2-40B4-BE49-F238E27FC236}">
                <a16:creationId xmlns:a16="http://schemas.microsoft.com/office/drawing/2014/main" id="{4974EBAC-F6F6-AB49-8C90-18DE9A5EC75B}"/>
              </a:ext>
            </a:extLst>
          </p:cNvPr>
          <p:cNvSpPr/>
          <p:nvPr/>
        </p:nvSpPr>
        <p:spPr>
          <a:xfrm>
            <a:off x="3847790" y="1893685"/>
            <a:ext cx="1691413" cy="638406"/>
          </a:xfrm>
          <a:prstGeom prst="irregularSeal2">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chemeClr val="bg2"/>
                </a:solidFill>
              </a:rPr>
              <a:t>collision</a:t>
            </a:r>
          </a:p>
        </p:txBody>
      </p:sp>
      <p:pic>
        <p:nvPicPr>
          <p:cNvPr id="25" name="Picture 24">
            <a:extLst>
              <a:ext uri="{FF2B5EF4-FFF2-40B4-BE49-F238E27FC236}">
                <a16:creationId xmlns:a16="http://schemas.microsoft.com/office/drawing/2014/main" id="{04801FE0-2DC8-D33E-CB0A-08B4446F37A4}"/>
              </a:ext>
            </a:extLst>
          </p:cNvPr>
          <p:cNvPicPr>
            <a:picLocks noChangeAspect="1"/>
          </p:cNvPicPr>
          <p:nvPr/>
        </p:nvPicPr>
        <p:blipFill>
          <a:blip r:embed="rId2"/>
          <a:stretch>
            <a:fillRect/>
          </a:stretch>
        </p:blipFill>
        <p:spPr>
          <a:xfrm>
            <a:off x="945887" y="5133916"/>
            <a:ext cx="2783431" cy="7816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15722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71" grpId="0" animBg="1"/>
      <p:bldP spid="1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BEB5A73-832F-6645-A033-A52C99100266}"/>
              </a:ext>
            </a:extLst>
          </p:cNvPr>
          <p:cNvSpPr>
            <a:spLocks noGrp="1"/>
          </p:cNvSpPr>
          <p:nvPr>
            <p:ph type="body" sz="quarter" idx="11"/>
          </p:nvPr>
        </p:nvSpPr>
        <p:spPr>
          <a:xfrm>
            <a:off x="438346" y="2196143"/>
            <a:ext cx="8267307" cy="4015497"/>
          </a:xfrm>
        </p:spPr>
        <p:txBody>
          <a:bodyPr/>
          <a:lstStyle/>
          <a:p>
            <a:pPr marL="0" indent="0">
              <a:buNone/>
            </a:pPr>
            <a:r>
              <a:rPr lang="en-US" sz="2000" dirty="0"/>
              <a:t>Three approaches</a:t>
            </a:r>
          </a:p>
          <a:p>
            <a:endParaRPr lang="en-US" sz="2000" dirty="0"/>
          </a:p>
          <a:p>
            <a:pPr marL="914400" lvl="1" indent="-457200">
              <a:buFont typeface="+mj-lt"/>
              <a:buAutoNum type="arabicPeriod"/>
            </a:pPr>
            <a:r>
              <a:rPr lang="en-US" sz="1800" dirty="0"/>
              <a:t>Better hashing algorithm</a:t>
            </a:r>
          </a:p>
          <a:p>
            <a:pPr marL="914400" lvl="1" indent="-457200">
              <a:buFont typeface="+mj-lt"/>
              <a:buAutoNum type="arabicPeriod"/>
            </a:pPr>
            <a:endParaRPr lang="en-US" sz="1800" dirty="0"/>
          </a:p>
          <a:p>
            <a:pPr marL="914400" lvl="1" indent="-457200">
              <a:buFont typeface="+mj-lt"/>
              <a:buAutoNum type="arabicPeriod"/>
            </a:pPr>
            <a:endParaRPr lang="en-US" sz="1800" dirty="0"/>
          </a:p>
          <a:p>
            <a:pPr marL="914400" lvl="1" indent="-457200">
              <a:buFont typeface="+mj-lt"/>
              <a:buAutoNum type="arabicPeriod"/>
            </a:pPr>
            <a:r>
              <a:rPr lang="en-US" sz="1800" dirty="0"/>
              <a:t>Find another location in the table</a:t>
            </a:r>
          </a:p>
          <a:p>
            <a:pPr marL="457200" lvl="1" indent="0">
              <a:buNone/>
            </a:pPr>
            <a:endParaRPr lang="en-US" sz="1800" dirty="0"/>
          </a:p>
          <a:p>
            <a:pPr marL="914400" lvl="1" indent="-457200">
              <a:buFont typeface="+mj-lt"/>
              <a:buAutoNum type="arabicPeriod"/>
            </a:pPr>
            <a:endParaRPr lang="en-US" sz="1800" dirty="0"/>
          </a:p>
          <a:p>
            <a:pPr marL="457200" lvl="1" indent="0">
              <a:buNone/>
            </a:pPr>
            <a:r>
              <a:rPr lang="en-US" sz="1800" dirty="0"/>
              <a:t>3. 	Modify the entry to be able to hold more than one set of values</a:t>
            </a:r>
          </a:p>
          <a:p>
            <a:pPr marL="457200" lvl="1" indent="0">
              <a:buNone/>
            </a:pPr>
            <a:endParaRPr lang="en-US" sz="1800" dirty="0"/>
          </a:p>
        </p:txBody>
      </p:sp>
      <p:sp>
        <p:nvSpPr>
          <p:cNvPr id="3" name="Title 2">
            <a:extLst>
              <a:ext uri="{FF2B5EF4-FFF2-40B4-BE49-F238E27FC236}">
                <a16:creationId xmlns:a16="http://schemas.microsoft.com/office/drawing/2014/main" id="{E0E8D384-FCC1-6348-BC20-DFC965B78402}"/>
              </a:ext>
            </a:extLst>
          </p:cNvPr>
          <p:cNvSpPr>
            <a:spLocks noGrp="1"/>
          </p:cNvSpPr>
          <p:nvPr>
            <p:ph type="title"/>
          </p:nvPr>
        </p:nvSpPr>
        <p:spPr/>
        <p:txBody>
          <a:bodyPr/>
          <a:lstStyle/>
          <a:p>
            <a:r>
              <a:rPr lang="en-US" dirty="0"/>
              <a:t>Collision</a:t>
            </a:r>
          </a:p>
        </p:txBody>
      </p:sp>
      <p:sp>
        <p:nvSpPr>
          <p:cNvPr id="4" name="Rectangle 3">
            <a:extLst>
              <a:ext uri="{FF2B5EF4-FFF2-40B4-BE49-F238E27FC236}">
                <a16:creationId xmlns:a16="http://schemas.microsoft.com/office/drawing/2014/main" id="{45D904AF-298F-1C4E-9E33-2ACF1D5BA8F3}"/>
              </a:ext>
            </a:extLst>
          </p:cNvPr>
          <p:cNvSpPr/>
          <p:nvPr/>
        </p:nvSpPr>
        <p:spPr>
          <a:xfrm>
            <a:off x="1728574" y="3429000"/>
            <a:ext cx="7126941" cy="338554"/>
          </a:xfrm>
          <a:prstGeom prst="rect">
            <a:avLst/>
          </a:prstGeom>
        </p:spPr>
        <p:txBody>
          <a:bodyPr wrap="square">
            <a:spAutoFit/>
          </a:bodyPr>
          <a:lstStyle/>
          <a:p>
            <a:r>
              <a:rPr lang="en-US" sz="1600" dirty="0">
                <a:hlinkClick r:id="rId2"/>
              </a:rPr>
              <a:t>https://medium.com/basecs/hashing-out-hash-functions-ea5dd8beb4dd</a:t>
            </a:r>
            <a:endParaRPr lang="en-US" sz="1600" dirty="0"/>
          </a:p>
        </p:txBody>
      </p:sp>
      <p:sp>
        <p:nvSpPr>
          <p:cNvPr id="5" name="TextBox 4">
            <a:extLst>
              <a:ext uri="{FF2B5EF4-FFF2-40B4-BE49-F238E27FC236}">
                <a16:creationId xmlns:a16="http://schemas.microsoft.com/office/drawing/2014/main" id="{E26FBDE8-75C2-D841-ADBC-F379C1572B47}"/>
              </a:ext>
            </a:extLst>
          </p:cNvPr>
          <p:cNvSpPr txBox="1"/>
          <p:nvPr/>
        </p:nvSpPr>
        <p:spPr>
          <a:xfrm>
            <a:off x="3382226" y="4343399"/>
            <a:ext cx="1909818" cy="369332"/>
          </a:xfrm>
          <a:prstGeom prst="rect">
            <a:avLst/>
          </a:prstGeom>
          <a:noFill/>
        </p:spPr>
        <p:txBody>
          <a:bodyPr wrap="none" rtlCol="0">
            <a:spAutoFit/>
          </a:bodyPr>
          <a:lstStyle/>
          <a:p>
            <a:r>
              <a:rPr lang="en-US" altLang="zh-CN" dirty="0"/>
              <a:t>“open</a:t>
            </a:r>
            <a:r>
              <a:rPr lang="zh-CN" altLang="en-US" dirty="0"/>
              <a:t> </a:t>
            </a:r>
            <a:r>
              <a:rPr lang="en-US" altLang="zh-CN" dirty="0"/>
              <a:t>addressing”</a:t>
            </a:r>
            <a:endParaRPr lang="en-US" dirty="0"/>
          </a:p>
        </p:txBody>
      </p:sp>
    </p:spTree>
    <p:extLst>
      <p:ext uri="{BB962C8B-B14F-4D97-AF65-F5344CB8AC3E}">
        <p14:creationId xmlns:p14="http://schemas.microsoft.com/office/powerpoint/2010/main" val="226270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2">
                                            <p:txEl>
                                              <p:pRg st="8" end="8"/>
                                            </p:txEl>
                                          </p:spTgt>
                                        </p:tgtEl>
                                        <p:attrNameLst>
                                          <p:attrName>style.color</p:attrName>
                                        </p:attrNameLst>
                                      </p:cBhvr>
                                      <p:to>
                                        <a:srgbClr val="FF26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58F3A2-CFD3-7F40-9C52-F2EDDE832633}"/>
              </a:ext>
            </a:extLst>
          </p:cNvPr>
          <p:cNvSpPr>
            <a:spLocks noGrp="1"/>
          </p:cNvSpPr>
          <p:nvPr>
            <p:ph type="title"/>
          </p:nvPr>
        </p:nvSpPr>
        <p:spPr/>
        <p:txBody>
          <a:bodyPr/>
          <a:lstStyle/>
          <a:p>
            <a:r>
              <a:rPr lang="en-US" altLang="zh-CN" dirty="0"/>
              <a:t>Chaining</a:t>
            </a:r>
            <a:endParaRPr lang="en-US" dirty="0"/>
          </a:p>
        </p:txBody>
      </p:sp>
      <p:cxnSp>
        <p:nvCxnSpPr>
          <p:cNvPr id="80" name="Straight Arrow Connector 79">
            <a:extLst>
              <a:ext uri="{FF2B5EF4-FFF2-40B4-BE49-F238E27FC236}">
                <a16:creationId xmlns:a16="http://schemas.microsoft.com/office/drawing/2014/main" id="{16D14EF0-16E1-DF45-8B86-AF45F7F4BBFB}"/>
              </a:ext>
            </a:extLst>
          </p:cNvPr>
          <p:cNvCxnSpPr>
            <a:cxnSpLocks/>
            <a:stCxn id="39" idx="3"/>
          </p:cNvCxnSpPr>
          <p:nvPr/>
        </p:nvCxnSpPr>
        <p:spPr>
          <a:xfrm flipV="1">
            <a:off x="1664680" y="2255146"/>
            <a:ext cx="2388577" cy="1813604"/>
          </a:xfrm>
          <a:prstGeom prst="straightConnector1">
            <a:avLst/>
          </a:prstGeom>
          <a:ln w="15875">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39" name="Rectangle 38">
            <a:extLst>
              <a:ext uri="{FF2B5EF4-FFF2-40B4-BE49-F238E27FC236}">
                <a16:creationId xmlns:a16="http://schemas.microsoft.com/office/drawing/2014/main" id="{BB14CB60-8611-BE42-A48D-840EBFF722F6}"/>
              </a:ext>
            </a:extLst>
          </p:cNvPr>
          <p:cNvSpPr/>
          <p:nvPr/>
        </p:nvSpPr>
        <p:spPr>
          <a:xfrm>
            <a:off x="420942" y="3837917"/>
            <a:ext cx="1243738" cy="461665"/>
          </a:xfrm>
          <a:prstGeom prst="rect">
            <a:avLst/>
          </a:prstGeom>
          <a:ln>
            <a:solidFill>
              <a:schemeClr val="accent1"/>
            </a:solidFill>
          </a:ln>
        </p:spPr>
        <p:txBody>
          <a:bodyPr wrap="none">
            <a:spAutoFit/>
          </a:bodyPr>
          <a:lstStyle/>
          <a:p>
            <a:r>
              <a:rPr lang="en-US" sz="2400" dirty="0"/>
              <a:t>key=</a:t>
            </a:r>
            <a:r>
              <a:rPr lang="en-US" altLang="zh-CN" sz="2400" dirty="0"/>
              <a:t>Ron</a:t>
            </a:r>
            <a:endParaRPr lang="en-US" sz="2400" dirty="0"/>
          </a:p>
        </p:txBody>
      </p:sp>
      <p:sp>
        <p:nvSpPr>
          <p:cNvPr id="71" name="Rectangle 70">
            <a:extLst>
              <a:ext uri="{FF2B5EF4-FFF2-40B4-BE49-F238E27FC236}">
                <a16:creationId xmlns:a16="http://schemas.microsoft.com/office/drawing/2014/main" id="{764C2098-BCEA-AB40-936B-BB5AE7A21E7A}"/>
              </a:ext>
            </a:extLst>
          </p:cNvPr>
          <p:cNvSpPr/>
          <p:nvPr/>
        </p:nvSpPr>
        <p:spPr>
          <a:xfrm>
            <a:off x="420942" y="2656815"/>
            <a:ext cx="1318310" cy="461665"/>
          </a:xfrm>
          <a:prstGeom prst="rect">
            <a:avLst/>
          </a:prstGeom>
          <a:ln>
            <a:solidFill>
              <a:schemeClr val="accent1"/>
            </a:solidFill>
          </a:ln>
        </p:spPr>
        <p:txBody>
          <a:bodyPr wrap="square">
            <a:spAutoFit/>
          </a:bodyPr>
          <a:lstStyle/>
          <a:p>
            <a:r>
              <a:rPr lang="en-US" sz="2400" dirty="0"/>
              <a:t>key=</a:t>
            </a:r>
            <a:r>
              <a:rPr lang="en-US" altLang="zh-CN" sz="2400" dirty="0"/>
              <a:t>Sam</a:t>
            </a:r>
            <a:endParaRPr lang="en-US" sz="2400" dirty="0"/>
          </a:p>
        </p:txBody>
      </p:sp>
      <p:cxnSp>
        <p:nvCxnSpPr>
          <p:cNvPr id="42" name="Straight Arrow Connector 41">
            <a:extLst>
              <a:ext uri="{FF2B5EF4-FFF2-40B4-BE49-F238E27FC236}">
                <a16:creationId xmlns:a16="http://schemas.microsoft.com/office/drawing/2014/main" id="{6D95DF61-85BE-F14A-BCCE-F1C886C1AA19}"/>
              </a:ext>
            </a:extLst>
          </p:cNvPr>
          <p:cNvCxnSpPr>
            <a:cxnSpLocks/>
            <a:stCxn id="71" idx="3"/>
          </p:cNvCxnSpPr>
          <p:nvPr/>
        </p:nvCxnSpPr>
        <p:spPr>
          <a:xfrm flipV="1">
            <a:off x="1739252" y="2255146"/>
            <a:ext cx="2222260" cy="632502"/>
          </a:xfrm>
          <a:prstGeom prst="straightConnector1">
            <a:avLst/>
          </a:prstGeom>
          <a:ln w="15875">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43" name="Rectangle 42">
            <a:extLst>
              <a:ext uri="{FF2B5EF4-FFF2-40B4-BE49-F238E27FC236}">
                <a16:creationId xmlns:a16="http://schemas.microsoft.com/office/drawing/2014/main" id="{482238E5-CCAC-8843-ABAB-4174BDD7258B}"/>
              </a:ext>
            </a:extLst>
          </p:cNvPr>
          <p:cNvSpPr/>
          <p:nvPr/>
        </p:nvSpPr>
        <p:spPr>
          <a:xfrm>
            <a:off x="4053257" y="94702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44" name="Rectangle 43">
            <a:extLst>
              <a:ext uri="{FF2B5EF4-FFF2-40B4-BE49-F238E27FC236}">
                <a16:creationId xmlns:a16="http://schemas.microsoft.com/office/drawing/2014/main" id="{699B48BA-14CB-7847-B68E-6CDC19A72A1B}"/>
              </a:ext>
            </a:extLst>
          </p:cNvPr>
          <p:cNvSpPr/>
          <p:nvPr/>
        </p:nvSpPr>
        <p:spPr>
          <a:xfrm>
            <a:off x="4053257" y="130759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5" name="Rectangle 44">
            <a:extLst>
              <a:ext uri="{FF2B5EF4-FFF2-40B4-BE49-F238E27FC236}">
                <a16:creationId xmlns:a16="http://schemas.microsoft.com/office/drawing/2014/main" id="{A05BED2E-01EB-EA42-9C54-4FB06A1F7D29}"/>
              </a:ext>
            </a:extLst>
          </p:cNvPr>
          <p:cNvSpPr/>
          <p:nvPr/>
        </p:nvSpPr>
        <p:spPr>
          <a:xfrm>
            <a:off x="4053257" y="166817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6" name="Rectangle 45">
            <a:extLst>
              <a:ext uri="{FF2B5EF4-FFF2-40B4-BE49-F238E27FC236}">
                <a16:creationId xmlns:a16="http://schemas.microsoft.com/office/drawing/2014/main" id="{03191534-4E8A-6A45-AB41-D1EF294321E1}"/>
              </a:ext>
            </a:extLst>
          </p:cNvPr>
          <p:cNvSpPr/>
          <p:nvPr/>
        </p:nvSpPr>
        <p:spPr>
          <a:xfrm>
            <a:off x="4053257" y="20287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7" name="Rectangle 46">
            <a:extLst>
              <a:ext uri="{FF2B5EF4-FFF2-40B4-BE49-F238E27FC236}">
                <a16:creationId xmlns:a16="http://schemas.microsoft.com/office/drawing/2014/main" id="{4F23E179-255D-C740-B97B-15C2624193FA}"/>
              </a:ext>
            </a:extLst>
          </p:cNvPr>
          <p:cNvSpPr/>
          <p:nvPr/>
        </p:nvSpPr>
        <p:spPr>
          <a:xfrm>
            <a:off x="4053257" y="238932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8" name="Rectangle 47">
            <a:extLst>
              <a:ext uri="{FF2B5EF4-FFF2-40B4-BE49-F238E27FC236}">
                <a16:creationId xmlns:a16="http://schemas.microsoft.com/office/drawing/2014/main" id="{91A9BD32-AAFB-0D4B-89EF-22E82950BE49}"/>
              </a:ext>
            </a:extLst>
          </p:cNvPr>
          <p:cNvSpPr/>
          <p:nvPr/>
        </p:nvSpPr>
        <p:spPr>
          <a:xfrm>
            <a:off x="4053257" y="274989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49" name="Rectangle 48">
            <a:extLst>
              <a:ext uri="{FF2B5EF4-FFF2-40B4-BE49-F238E27FC236}">
                <a16:creationId xmlns:a16="http://schemas.microsoft.com/office/drawing/2014/main" id="{86293594-126A-0241-8660-A255D55DF303}"/>
              </a:ext>
            </a:extLst>
          </p:cNvPr>
          <p:cNvSpPr/>
          <p:nvPr/>
        </p:nvSpPr>
        <p:spPr>
          <a:xfrm>
            <a:off x="4053257" y="311047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50" name="Rectangle 49">
            <a:extLst>
              <a:ext uri="{FF2B5EF4-FFF2-40B4-BE49-F238E27FC236}">
                <a16:creationId xmlns:a16="http://schemas.microsoft.com/office/drawing/2014/main" id="{BE12266E-F3AD-D04B-BAC5-BD3C1C17B194}"/>
              </a:ext>
            </a:extLst>
          </p:cNvPr>
          <p:cNvSpPr/>
          <p:nvPr/>
        </p:nvSpPr>
        <p:spPr>
          <a:xfrm>
            <a:off x="4053257" y="34710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1" name="Rectangle 50">
            <a:extLst>
              <a:ext uri="{FF2B5EF4-FFF2-40B4-BE49-F238E27FC236}">
                <a16:creationId xmlns:a16="http://schemas.microsoft.com/office/drawing/2014/main" id="{D7A61991-5E22-9D4F-8752-00CED4EF7A47}"/>
              </a:ext>
            </a:extLst>
          </p:cNvPr>
          <p:cNvSpPr/>
          <p:nvPr/>
        </p:nvSpPr>
        <p:spPr>
          <a:xfrm>
            <a:off x="4053257" y="419219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6" name="Rectangle 55">
            <a:extLst>
              <a:ext uri="{FF2B5EF4-FFF2-40B4-BE49-F238E27FC236}">
                <a16:creationId xmlns:a16="http://schemas.microsoft.com/office/drawing/2014/main" id="{762D4C94-B934-5448-87CA-EC63066ED7B3}"/>
              </a:ext>
            </a:extLst>
          </p:cNvPr>
          <p:cNvSpPr/>
          <p:nvPr/>
        </p:nvSpPr>
        <p:spPr>
          <a:xfrm>
            <a:off x="4053257" y="4552773"/>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7" name="Rectangle 56">
            <a:extLst>
              <a:ext uri="{FF2B5EF4-FFF2-40B4-BE49-F238E27FC236}">
                <a16:creationId xmlns:a16="http://schemas.microsoft.com/office/drawing/2014/main" id="{22F28D72-6EA6-C647-A982-3BACE1DBF5A9}"/>
              </a:ext>
            </a:extLst>
          </p:cNvPr>
          <p:cNvSpPr/>
          <p:nvPr/>
        </p:nvSpPr>
        <p:spPr>
          <a:xfrm>
            <a:off x="4053257" y="4913348"/>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58" name="Rectangle 57">
            <a:extLst>
              <a:ext uri="{FF2B5EF4-FFF2-40B4-BE49-F238E27FC236}">
                <a16:creationId xmlns:a16="http://schemas.microsoft.com/office/drawing/2014/main" id="{C5F91F37-D9ED-E14F-97D9-AF07E39DF058}"/>
              </a:ext>
            </a:extLst>
          </p:cNvPr>
          <p:cNvSpPr/>
          <p:nvPr/>
        </p:nvSpPr>
        <p:spPr>
          <a:xfrm>
            <a:off x="4053257" y="5273923"/>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2" name="Rectangle 71">
            <a:extLst>
              <a:ext uri="{FF2B5EF4-FFF2-40B4-BE49-F238E27FC236}">
                <a16:creationId xmlns:a16="http://schemas.microsoft.com/office/drawing/2014/main" id="{8C29B2CA-F44C-684A-912B-0C3EEEB21FA3}"/>
              </a:ext>
            </a:extLst>
          </p:cNvPr>
          <p:cNvSpPr/>
          <p:nvPr/>
        </p:nvSpPr>
        <p:spPr>
          <a:xfrm>
            <a:off x="4053257" y="563449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3" name="Rectangle 72">
            <a:extLst>
              <a:ext uri="{FF2B5EF4-FFF2-40B4-BE49-F238E27FC236}">
                <a16:creationId xmlns:a16="http://schemas.microsoft.com/office/drawing/2014/main" id="{ADBDE383-CA33-5142-A085-8AAAC7B54912}"/>
              </a:ext>
            </a:extLst>
          </p:cNvPr>
          <p:cNvSpPr/>
          <p:nvPr/>
        </p:nvSpPr>
        <p:spPr>
          <a:xfrm>
            <a:off x="4053257" y="5995077"/>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78" name="Rectangle 77">
            <a:extLst>
              <a:ext uri="{FF2B5EF4-FFF2-40B4-BE49-F238E27FC236}">
                <a16:creationId xmlns:a16="http://schemas.microsoft.com/office/drawing/2014/main" id="{E47261E5-8E69-6B45-96BF-D7D77D07AC9C}"/>
              </a:ext>
            </a:extLst>
          </p:cNvPr>
          <p:cNvSpPr/>
          <p:nvPr/>
        </p:nvSpPr>
        <p:spPr>
          <a:xfrm>
            <a:off x="4053257" y="3831619"/>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5" name="Rectangle 24">
            <a:extLst>
              <a:ext uri="{FF2B5EF4-FFF2-40B4-BE49-F238E27FC236}">
                <a16:creationId xmlns:a16="http://schemas.microsoft.com/office/drawing/2014/main" id="{744E0486-EFE9-2645-A404-7AD468A29E3B}"/>
              </a:ext>
            </a:extLst>
          </p:cNvPr>
          <p:cNvSpPr/>
          <p:nvPr/>
        </p:nvSpPr>
        <p:spPr>
          <a:xfrm>
            <a:off x="4922094" y="20287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Sam</a:t>
            </a:r>
            <a:endParaRPr lang="en-US" sz="1200" dirty="0">
              <a:solidFill>
                <a:schemeClr val="accent4">
                  <a:lumMod val="50000"/>
                </a:schemeClr>
              </a:solidFill>
            </a:endParaRPr>
          </a:p>
        </p:txBody>
      </p:sp>
      <p:sp>
        <p:nvSpPr>
          <p:cNvPr id="26" name="Rectangle 25">
            <a:extLst>
              <a:ext uri="{FF2B5EF4-FFF2-40B4-BE49-F238E27FC236}">
                <a16:creationId xmlns:a16="http://schemas.microsoft.com/office/drawing/2014/main" id="{F68CA0C1-2E3B-A349-AA16-CA2702D3C002}"/>
              </a:ext>
            </a:extLst>
          </p:cNvPr>
          <p:cNvSpPr/>
          <p:nvPr/>
        </p:nvSpPr>
        <p:spPr>
          <a:xfrm>
            <a:off x="5790931" y="2028748"/>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Ron</a:t>
            </a:r>
            <a:endParaRPr lang="en-US" sz="1200" dirty="0">
              <a:solidFill>
                <a:schemeClr val="accent4">
                  <a:lumMod val="50000"/>
                </a:schemeClr>
              </a:solidFill>
            </a:endParaRPr>
          </a:p>
        </p:txBody>
      </p:sp>
      <p:cxnSp>
        <p:nvCxnSpPr>
          <p:cNvPr id="27" name="Straight Arrow Connector 26">
            <a:extLst>
              <a:ext uri="{FF2B5EF4-FFF2-40B4-BE49-F238E27FC236}">
                <a16:creationId xmlns:a16="http://schemas.microsoft.com/office/drawing/2014/main" id="{B8AD4A32-208A-3046-A681-94D966FD48EB}"/>
              </a:ext>
            </a:extLst>
          </p:cNvPr>
          <p:cNvCxnSpPr>
            <a:cxnSpLocks/>
            <a:stCxn id="46" idx="3"/>
            <a:endCxn id="25" idx="1"/>
          </p:cNvCxnSpPr>
          <p:nvPr/>
        </p:nvCxnSpPr>
        <p:spPr>
          <a:xfrm>
            <a:off x="4541795" y="2209659"/>
            <a:ext cx="380299"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F74ABF13-B232-9145-A74E-E5257DD01BED}"/>
              </a:ext>
            </a:extLst>
          </p:cNvPr>
          <p:cNvCxnSpPr>
            <a:cxnSpLocks/>
            <a:stCxn id="25" idx="3"/>
            <a:endCxn id="26" idx="1"/>
          </p:cNvCxnSpPr>
          <p:nvPr/>
        </p:nvCxnSpPr>
        <p:spPr>
          <a:xfrm>
            <a:off x="5410632" y="2209659"/>
            <a:ext cx="380299"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2B0B287D-948B-020E-C03F-6D96B9BA7E4D}"/>
              </a:ext>
            </a:extLst>
          </p:cNvPr>
          <p:cNvPicPr>
            <a:picLocks noChangeAspect="1"/>
          </p:cNvPicPr>
          <p:nvPr/>
        </p:nvPicPr>
        <p:blipFill>
          <a:blip r:embed="rId2"/>
          <a:stretch>
            <a:fillRect/>
          </a:stretch>
        </p:blipFill>
        <p:spPr>
          <a:xfrm>
            <a:off x="5166363" y="3982156"/>
            <a:ext cx="3410119" cy="186238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77983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AA8C9A8E-544E-1798-80CA-CA802D1C1F97}"/>
              </a:ext>
            </a:extLst>
          </p:cNvPr>
          <p:cNvGrpSpPr/>
          <p:nvPr/>
        </p:nvGrpSpPr>
        <p:grpSpPr>
          <a:xfrm>
            <a:off x="3228762" y="1007986"/>
            <a:ext cx="4513136" cy="5409876"/>
            <a:chOff x="4501750" y="1007986"/>
            <a:chExt cx="4513136" cy="5409876"/>
          </a:xfrm>
        </p:grpSpPr>
        <p:sp>
          <p:nvSpPr>
            <p:cNvPr id="5" name="Rectangle 4">
              <a:extLst>
                <a:ext uri="{FF2B5EF4-FFF2-40B4-BE49-F238E27FC236}">
                  <a16:creationId xmlns:a16="http://schemas.microsoft.com/office/drawing/2014/main" id="{459CDB2E-1E7F-FE15-FFE7-9DBEF3D149B2}"/>
                </a:ext>
              </a:extLst>
            </p:cNvPr>
            <p:cNvSpPr/>
            <p:nvPr/>
          </p:nvSpPr>
          <p:spPr>
            <a:xfrm>
              <a:off x="8526348" y="2809614"/>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Tim</a:t>
              </a:r>
              <a:endParaRPr lang="en-US" sz="1200" dirty="0">
                <a:solidFill>
                  <a:schemeClr val="accent4">
                    <a:lumMod val="50000"/>
                  </a:schemeClr>
                </a:solidFill>
              </a:endParaRPr>
            </a:p>
          </p:txBody>
        </p:sp>
        <p:grpSp>
          <p:nvGrpSpPr>
            <p:cNvPr id="6" name="Group 5">
              <a:extLst>
                <a:ext uri="{FF2B5EF4-FFF2-40B4-BE49-F238E27FC236}">
                  <a16:creationId xmlns:a16="http://schemas.microsoft.com/office/drawing/2014/main" id="{2FFA4B09-92C2-BA1F-CB17-F51C6A602BB5}"/>
                </a:ext>
              </a:extLst>
            </p:cNvPr>
            <p:cNvGrpSpPr/>
            <p:nvPr/>
          </p:nvGrpSpPr>
          <p:grpSpPr>
            <a:xfrm>
              <a:off x="4501750" y="1007986"/>
              <a:ext cx="4024598" cy="5409876"/>
              <a:chOff x="4501750" y="1007986"/>
              <a:chExt cx="4024598" cy="5409876"/>
            </a:xfrm>
          </p:grpSpPr>
          <p:sp>
            <p:nvSpPr>
              <p:cNvPr id="7" name="Rectangle 6">
                <a:extLst>
                  <a:ext uri="{FF2B5EF4-FFF2-40B4-BE49-F238E27FC236}">
                    <a16:creationId xmlns:a16="http://schemas.microsoft.com/office/drawing/2014/main" id="{32E2F336-3BD2-DE64-A8E7-D45381F8642C}"/>
                  </a:ext>
                </a:extLst>
              </p:cNvPr>
              <p:cNvSpPr/>
              <p:nvPr/>
            </p:nvSpPr>
            <p:spPr>
              <a:xfrm>
                <a:off x="4501750" y="100798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8" name="Rectangle 7">
                <a:extLst>
                  <a:ext uri="{FF2B5EF4-FFF2-40B4-BE49-F238E27FC236}">
                    <a16:creationId xmlns:a16="http://schemas.microsoft.com/office/drawing/2014/main" id="{D9560521-7F07-F4D4-466D-E22A4C711A70}"/>
                  </a:ext>
                </a:extLst>
              </p:cNvPr>
              <p:cNvSpPr/>
              <p:nvPr/>
            </p:nvSpPr>
            <p:spPr>
              <a:xfrm>
                <a:off x="4501750" y="13685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9" name="Rectangle 8">
                <a:extLst>
                  <a:ext uri="{FF2B5EF4-FFF2-40B4-BE49-F238E27FC236}">
                    <a16:creationId xmlns:a16="http://schemas.microsoft.com/office/drawing/2014/main" id="{654088AB-C5A7-B560-A45E-DC4B3D34DB5A}"/>
                  </a:ext>
                </a:extLst>
              </p:cNvPr>
              <p:cNvSpPr/>
              <p:nvPr/>
            </p:nvSpPr>
            <p:spPr>
              <a:xfrm>
                <a:off x="4501750" y="17291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0" name="Rectangle 9">
                <a:extLst>
                  <a:ext uri="{FF2B5EF4-FFF2-40B4-BE49-F238E27FC236}">
                    <a16:creationId xmlns:a16="http://schemas.microsoft.com/office/drawing/2014/main" id="{98917DD3-82D6-C9B9-7DB1-F31BA52FB430}"/>
                  </a:ext>
                </a:extLst>
              </p:cNvPr>
              <p:cNvSpPr/>
              <p:nvPr/>
            </p:nvSpPr>
            <p:spPr>
              <a:xfrm>
                <a:off x="4501750"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1" name="Rectangle 10">
                <a:extLst>
                  <a:ext uri="{FF2B5EF4-FFF2-40B4-BE49-F238E27FC236}">
                    <a16:creationId xmlns:a16="http://schemas.microsoft.com/office/drawing/2014/main" id="{472135DE-F976-1790-D95C-9628F613EEAC}"/>
                  </a:ext>
                </a:extLst>
              </p:cNvPr>
              <p:cNvSpPr/>
              <p:nvPr/>
            </p:nvSpPr>
            <p:spPr>
              <a:xfrm>
                <a:off x="4501750" y="245028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2" name="Rectangle 11">
                <a:extLst>
                  <a:ext uri="{FF2B5EF4-FFF2-40B4-BE49-F238E27FC236}">
                    <a16:creationId xmlns:a16="http://schemas.microsoft.com/office/drawing/2014/main" id="{05767356-F1E7-B57F-E92C-ABD6C17BFB91}"/>
                  </a:ext>
                </a:extLst>
              </p:cNvPr>
              <p:cNvSpPr/>
              <p:nvPr/>
            </p:nvSpPr>
            <p:spPr>
              <a:xfrm>
                <a:off x="4501750" y="28108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3" name="Rectangle 12">
                <a:extLst>
                  <a:ext uri="{FF2B5EF4-FFF2-40B4-BE49-F238E27FC236}">
                    <a16:creationId xmlns:a16="http://schemas.microsoft.com/office/drawing/2014/main" id="{C7E76E03-FB57-F072-9FCC-4A542447E2C9}"/>
                  </a:ext>
                </a:extLst>
              </p:cNvPr>
              <p:cNvSpPr/>
              <p:nvPr/>
            </p:nvSpPr>
            <p:spPr>
              <a:xfrm>
                <a:off x="4501750" y="31714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14" name="Rectangle 13">
                <a:extLst>
                  <a:ext uri="{FF2B5EF4-FFF2-40B4-BE49-F238E27FC236}">
                    <a16:creationId xmlns:a16="http://schemas.microsoft.com/office/drawing/2014/main" id="{6E001324-D488-234E-AD91-69ABA1AF731D}"/>
                  </a:ext>
                </a:extLst>
              </p:cNvPr>
              <p:cNvSpPr/>
              <p:nvPr/>
            </p:nvSpPr>
            <p:spPr>
              <a:xfrm>
                <a:off x="4501750" y="353201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5" name="Rectangle 14">
                <a:extLst>
                  <a:ext uri="{FF2B5EF4-FFF2-40B4-BE49-F238E27FC236}">
                    <a16:creationId xmlns:a16="http://schemas.microsoft.com/office/drawing/2014/main" id="{CD56D8B3-4EEC-0CD3-53B3-0D6EE2459B38}"/>
                  </a:ext>
                </a:extLst>
              </p:cNvPr>
              <p:cNvSpPr/>
              <p:nvPr/>
            </p:nvSpPr>
            <p:spPr>
              <a:xfrm>
                <a:off x="4501750" y="42531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6" name="Rectangle 15">
                <a:extLst>
                  <a:ext uri="{FF2B5EF4-FFF2-40B4-BE49-F238E27FC236}">
                    <a16:creationId xmlns:a16="http://schemas.microsoft.com/office/drawing/2014/main" id="{85A791E3-4E66-232E-E6DB-9B46CA6C058B}"/>
                  </a:ext>
                </a:extLst>
              </p:cNvPr>
              <p:cNvSpPr/>
              <p:nvPr/>
            </p:nvSpPr>
            <p:spPr>
              <a:xfrm>
                <a:off x="4501750" y="461373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7" name="Rectangle 16">
                <a:extLst>
                  <a:ext uri="{FF2B5EF4-FFF2-40B4-BE49-F238E27FC236}">
                    <a16:creationId xmlns:a16="http://schemas.microsoft.com/office/drawing/2014/main" id="{2CA206FD-E6BC-94EF-3B45-B47CDA47EFE0}"/>
                  </a:ext>
                </a:extLst>
              </p:cNvPr>
              <p:cNvSpPr/>
              <p:nvPr/>
            </p:nvSpPr>
            <p:spPr>
              <a:xfrm>
                <a:off x="4501750" y="497431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8" name="Rectangle 17">
                <a:extLst>
                  <a:ext uri="{FF2B5EF4-FFF2-40B4-BE49-F238E27FC236}">
                    <a16:creationId xmlns:a16="http://schemas.microsoft.com/office/drawing/2014/main" id="{8E51B01F-F0CF-ED6E-C320-1B2B3EAC0103}"/>
                  </a:ext>
                </a:extLst>
              </p:cNvPr>
              <p:cNvSpPr/>
              <p:nvPr/>
            </p:nvSpPr>
            <p:spPr>
              <a:xfrm>
                <a:off x="4501750" y="5334886"/>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19" name="Rectangle 18">
                <a:extLst>
                  <a:ext uri="{FF2B5EF4-FFF2-40B4-BE49-F238E27FC236}">
                    <a16:creationId xmlns:a16="http://schemas.microsoft.com/office/drawing/2014/main" id="{EDAF6C5B-B8AB-7445-DB83-C58658758A4A}"/>
                  </a:ext>
                </a:extLst>
              </p:cNvPr>
              <p:cNvSpPr/>
              <p:nvPr/>
            </p:nvSpPr>
            <p:spPr>
              <a:xfrm>
                <a:off x="4501750" y="5695461"/>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0" name="Rectangle 19">
                <a:extLst>
                  <a:ext uri="{FF2B5EF4-FFF2-40B4-BE49-F238E27FC236}">
                    <a16:creationId xmlns:a16="http://schemas.microsoft.com/office/drawing/2014/main" id="{61F15DE6-8B27-709D-A5EE-82E12357AF23}"/>
                  </a:ext>
                </a:extLst>
              </p:cNvPr>
              <p:cNvSpPr/>
              <p:nvPr/>
            </p:nvSpPr>
            <p:spPr>
              <a:xfrm>
                <a:off x="4501750" y="6056040"/>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1" name="Rectangle 20">
                <a:extLst>
                  <a:ext uri="{FF2B5EF4-FFF2-40B4-BE49-F238E27FC236}">
                    <a16:creationId xmlns:a16="http://schemas.microsoft.com/office/drawing/2014/main" id="{7FB57B5C-A382-7B68-DBDD-9241CB44B5C9}"/>
                  </a:ext>
                </a:extLst>
              </p:cNvPr>
              <p:cNvSpPr/>
              <p:nvPr/>
            </p:nvSpPr>
            <p:spPr>
              <a:xfrm>
                <a:off x="4501750" y="3892582"/>
                <a:ext cx="488538" cy="361822"/>
              </a:xfrm>
              <a:prstGeom prst="rect">
                <a:avLst/>
              </a:prstGeom>
              <a:no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4">
                      <a:lumMod val="50000"/>
                    </a:schemeClr>
                  </a:solidFill>
                </a:endParaRPr>
              </a:p>
            </p:txBody>
          </p:sp>
          <p:sp>
            <p:nvSpPr>
              <p:cNvPr id="22" name="Rectangle 21">
                <a:extLst>
                  <a:ext uri="{FF2B5EF4-FFF2-40B4-BE49-F238E27FC236}">
                    <a16:creationId xmlns:a16="http://schemas.microsoft.com/office/drawing/2014/main" id="{F81BB483-8374-4CDE-F528-DEA7051A684C}"/>
                  </a:ext>
                </a:extLst>
              </p:cNvPr>
              <p:cNvSpPr/>
              <p:nvPr/>
            </p:nvSpPr>
            <p:spPr>
              <a:xfrm>
                <a:off x="5234557"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Sam</a:t>
                </a:r>
                <a:endParaRPr lang="en-US" sz="1200" dirty="0">
                  <a:solidFill>
                    <a:schemeClr val="accent4">
                      <a:lumMod val="50000"/>
                    </a:schemeClr>
                  </a:solidFill>
                </a:endParaRPr>
              </a:p>
            </p:txBody>
          </p:sp>
          <p:sp>
            <p:nvSpPr>
              <p:cNvPr id="23" name="Rectangle 22">
                <a:extLst>
                  <a:ext uri="{FF2B5EF4-FFF2-40B4-BE49-F238E27FC236}">
                    <a16:creationId xmlns:a16="http://schemas.microsoft.com/office/drawing/2014/main" id="{E508541A-F0D6-00B9-F5CF-2C87E1EB372F}"/>
                  </a:ext>
                </a:extLst>
              </p:cNvPr>
              <p:cNvSpPr/>
              <p:nvPr/>
            </p:nvSpPr>
            <p:spPr>
              <a:xfrm>
                <a:off x="6020659"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Ron</a:t>
                </a:r>
                <a:endParaRPr lang="en-US" sz="1200" dirty="0">
                  <a:solidFill>
                    <a:schemeClr val="accent4">
                      <a:lumMod val="50000"/>
                    </a:schemeClr>
                  </a:solidFill>
                </a:endParaRPr>
              </a:p>
            </p:txBody>
          </p:sp>
          <p:cxnSp>
            <p:nvCxnSpPr>
              <p:cNvPr id="24" name="Straight Arrow Connector 23">
                <a:extLst>
                  <a:ext uri="{FF2B5EF4-FFF2-40B4-BE49-F238E27FC236}">
                    <a16:creationId xmlns:a16="http://schemas.microsoft.com/office/drawing/2014/main" id="{61F941B0-BEA5-2074-90B3-2A2945991FE8}"/>
                  </a:ext>
                </a:extLst>
              </p:cNvPr>
              <p:cNvCxnSpPr>
                <a:cxnSpLocks/>
                <a:stCxn id="10" idx="3"/>
                <a:endCxn id="22" idx="1"/>
              </p:cNvCxnSpPr>
              <p:nvPr/>
            </p:nvCxnSpPr>
            <p:spPr>
              <a:xfrm>
                <a:off x="4990288" y="2270622"/>
                <a:ext cx="244269"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1A95857C-DE28-426C-AB68-9A35CB1449CC}"/>
                  </a:ext>
                </a:extLst>
              </p:cNvPr>
              <p:cNvCxnSpPr>
                <a:cxnSpLocks/>
                <a:stCxn id="22" idx="3"/>
                <a:endCxn id="23" idx="1"/>
              </p:cNvCxnSpPr>
              <p:nvPr/>
            </p:nvCxnSpPr>
            <p:spPr>
              <a:xfrm>
                <a:off x="5723095" y="2270622"/>
                <a:ext cx="297564"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id="{ED319135-287A-6852-FBD4-6D8D485796BE}"/>
                  </a:ext>
                </a:extLst>
              </p:cNvPr>
              <p:cNvSpPr/>
              <p:nvPr/>
            </p:nvSpPr>
            <p:spPr>
              <a:xfrm>
                <a:off x="6863992"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Alex</a:t>
                </a:r>
                <a:endParaRPr lang="en-US" sz="1200" dirty="0">
                  <a:solidFill>
                    <a:schemeClr val="accent4">
                      <a:lumMod val="50000"/>
                    </a:schemeClr>
                  </a:solidFill>
                </a:endParaRPr>
              </a:p>
            </p:txBody>
          </p:sp>
          <p:cxnSp>
            <p:nvCxnSpPr>
              <p:cNvPr id="27" name="Straight Arrow Connector 26">
                <a:extLst>
                  <a:ext uri="{FF2B5EF4-FFF2-40B4-BE49-F238E27FC236}">
                    <a16:creationId xmlns:a16="http://schemas.microsoft.com/office/drawing/2014/main" id="{7006015B-DAE3-1112-4DA8-311965ED9452}"/>
                  </a:ext>
                </a:extLst>
              </p:cNvPr>
              <p:cNvCxnSpPr>
                <a:cxnSpLocks/>
                <a:stCxn id="23" idx="3"/>
                <a:endCxn id="26" idx="1"/>
              </p:cNvCxnSpPr>
              <p:nvPr/>
            </p:nvCxnSpPr>
            <p:spPr>
              <a:xfrm>
                <a:off x="6509197" y="2270622"/>
                <a:ext cx="354795"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sp>
            <p:nvSpPr>
              <p:cNvPr id="28" name="Rectangle 27">
                <a:extLst>
                  <a:ext uri="{FF2B5EF4-FFF2-40B4-BE49-F238E27FC236}">
                    <a16:creationId xmlns:a16="http://schemas.microsoft.com/office/drawing/2014/main" id="{4E78625D-FE41-674B-506B-5FB3D9E64124}"/>
                  </a:ext>
                </a:extLst>
              </p:cNvPr>
              <p:cNvSpPr/>
              <p:nvPr/>
            </p:nvSpPr>
            <p:spPr>
              <a:xfrm>
                <a:off x="7707325" y="2089711"/>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Jerry</a:t>
                </a:r>
                <a:endParaRPr lang="en-US" sz="1200" dirty="0">
                  <a:solidFill>
                    <a:schemeClr val="accent4">
                      <a:lumMod val="50000"/>
                    </a:schemeClr>
                  </a:solidFill>
                </a:endParaRPr>
              </a:p>
            </p:txBody>
          </p:sp>
          <p:cxnSp>
            <p:nvCxnSpPr>
              <p:cNvPr id="29" name="Straight Arrow Connector 28">
                <a:extLst>
                  <a:ext uri="{FF2B5EF4-FFF2-40B4-BE49-F238E27FC236}">
                    <a16:creationId xmlns:a16="http://schemas.microsoft.com/office/drawing/2014/main" id="{82F4A8D4-F138-F3DE-06ED-0DEA697CF763}"/>
                  </a:ext>
                </a:extLst>
              </p:cNvPr>
              <p:cNvCxnSpPr>
                <a:cxnSpLocks/>
                <a:stCxn id="26" idx="3"/>
                <a:endCxn id="28" idx="1"/>
              </p:cNvCxnSpPr>
              <p:nvPr/>
            </p:nvCxnSpPr>
            <p:spPr>
              <a:xfrm>
                <a:off x="7352530" y="2270622"/>
                <a:ext cx="354795"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sp>
            <p:nvSpPr>
              <p:cNvPr id="30" name="Rectangle 29">
                <a:extLst>
                  <a:ext uri="{FF2B5EF4-FFF2-40B4-BE49-F238E27FC236}">
                    <a16:creationId xmlns:a16="http://schemas.microsoft.com/office/drawing/2014/main" id="{E7395F3E-9EEB-48C2-42FA-E533FDD0A2C4}"/>
                  </a:ext>
                </a:extLst>
              </p:cNvPr>
              <p:cNvSpPr/>
              <p:nvPr/>
            </p:nvSpPr>
            <p:spPr>
              <a:xfrm>
                <a:off x="6839682" y="2809614"/>
                <a:ext cx="51284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Katie</a:t>
                </a:r>
                <a:endParaRPr lang="en-US" sz="1200" dirty="0">
                  <a:solidFill>
                    <a:schemeClr val="accent4">
                      <a:lumMod val="50000"/>
                    </a:schemeClr>
                  </a:solidFill>
                </a:endParaRPr>
              </a:p>
            </p:txBody>
          </p:sp>
          <p:sp>
            <p:nvSpPr>
              <p:cNvPr id="31" name="Rectangle 30">
                <a:extLst>
                  <a:ext uri="{FF2B5EF4-FFF2-40B4-BE49-F238E27FC236}">
                    <a16:creationId xmlns:a16="http://schemas.microsoft.com/office/drawing/2014/main" id="{E93493C9-F093-A1DB-DB6F-60931CA3298D}"/>
                  </a:ext>
                </a:extLst>
              </p:cNvPr>
              <p:cNvSpPr/>
              <p:nvPr/>
            </p:nvSpPr>
            <p:spPr>
              <a:xfrm>
                <a:off x="7683015" y="2809614"/>
                <a:ext cx="488538" cy="361822"/>
              </a:xfrm>
              <a:prstGeom prst="rect">
                <a:avLst/>
              </a:prstGeom>
              <a:solidFill>
                <a:srgbClr val="FFFF00"/>
              </a:solidFill>
              <a:ln w="22225">
                <a:solidFill>
                  <a:schemeClr val="accent4">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200" dirty="0">
                    <a:solidFill>
                      <a:schemeClr val="accent4">
                        <a:lumMod val="50000"/>
                      </a:schemeClr>
                    </a:solidFill>
                  </a:rPr>
                  <a:t>Joe</a:t>
                </a:r>
                <a:endParaRPr lang="en-US" sz="1200" dirty="0">
                  <a:solidFill>
                    <a:schemeClr val="accent4">
                      <a:lumMod val="50000"/>
                    </a:schemeClr>
                  </a:solidFill>
                </a:endParaRPr>
              </a:p>
            </p:txBody>
          </p:sp>
          <p:cxnSp>
            <p:nvCxnSpPr>
              <p:cNvPr id="32" name="Straight Arrow Connector 31">
                <a:extLst>
                  <a:ext uri="{FF2B5EF4-FFF2-40B4-BE49-F238E27FC236}">
                    <a16:creationId xmlns:a16="http://schemas.microsoft.com/office/drawing/2014/main" id="{77C87FFB-814E-4B68-16EE-493F71D306E2}"/>
                  </a:ext>
                </a:extLst>
              </p:cNvPr>
              <p:cNvCxnSpPr>
                <a:cxnSpLocks/>
                <a:stCxn id="30" idx="3"/>
                <a:endCxn id="31" idx="1"/>
              </p:cNvCxnSpPr>
              <p:nvPr/>
            </p:nvCxnSpPr>
            <p:spPr>
              <a:xfrm>
                <a:off x="7352530" y="2990525"/>
                <a:ext cx="330485"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D4C39D81-B00B-4405-5A1F-8FA9AF0731BC}"/>
                  </a:ext>
                </a:extLst>
              </p:cNvPr>
              <p:cNvCxnSpPr>
                <a:cxnSpLocks/>
                <a:stCxn id="31" idx="3"/>
                <a:endCxn id="5" idx="1"/>
              </p:cNvCxnSpPr>
              <p:nvPr/>
            </p:nvCxnSpPr>
            <p:spPr>
              <a:xfrm>
                <a:off x="8171553" y="2990525"/>
                <a:ext cx="354795" cy="0"/>
              </a:xfrm>
              <a:prstGeom prst="straightConnector1">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cxnSp>
            <p:nvCxnSpPr>
              <p:cNvPr id="34" name="Elbow Connector 33">
                <a:extLst>
                  <a:ext uri="{FF2B5EF4-FFF2-40B4-BE49-F238E27FC236}">
                    <a16:creationId xmlns:a16="http://schemas.microsoft.com/office/drawing/2014/main" id="{64E697C5-EC84-C93E-54C9-5F2FE21EEB06}"/>
                  </a:ext>
                </a:extLst>
              </p:cNvPr>
              <p:cNvCxnSpPr>
                <a:cxnSpLocks/>
                <a:stCxn id="28" idx="3"/>
                <a:endCxn id="30" idx="1"/>
              </p:cNvCxnSpPr>
              <p:nvPr/>
            </p:nvCxnSpPr>
            <p:spPr>
              <a:xfrm flipH="1">
                <a:off x="6839682" y="2270622"/>
                <a:ext cx="1356181" cy="719903"/>
              </a:xfrm>
              <a:prstGeom prst="bentConnector5">
                <a:avLst>
                  <a:gd name="adj1" fmla="val -16856"/>
                  <a:gd name="adj2" fmla="val 50000"/>
                  <a:gd name="adj3" fmla="val 116856"/>
                </a:avLst>
              </a:prstGeom>
              <a:ln w="15875">
                <a:solidFill>
                  <a:srgbClr val="000000"/>
                </a:solidFill>
                <a:prstDash val="sysDash"/>
                <a:tailEnd type="arrow" w="lg" len="lg"/>
              </a:ln>
            </p:spPr>
            <p:style>
              <a:lnRef idx="2">
                <a:schemeClr val="accent1"/>
              </a:lnRef>
              <a:fillRef idx="0">
                <a:schemeClr val="accent1"/>
              </a:fillRef>
              <a:effectRef idx="1">
                <a:schemeClr val="accent1"/>
              </a:effectRef>
              <a:fontRef idx="minor">
                <a:schemeClr val="tx1"/>
              </a:fontRef>
            </p:style>
          </p:cxnSp>
        </p:grpSp>
      </p:grpSp>
      <p:sp>
        <p:nvSpPr>
          <p:cNvPr id="36" name="Title 2">
            <a:extLst>
              <a:ext uri="{FF2B5EF4-FFF2-40B4-BE49-F238E27FC236}">
                <a16:creationId xmlns:a16="http://schemas.microsoft.com/office/drawing/2014/main" id="{B55517CF-72F8-7BE2-46B9-3185D448F4A7}"/>
              </a:ext>
            </a:extLst>
          </p:cNvPr>
          <p:cNvSpPr>
            <a:spLocks noGrp="1"/>
          </p:cNvSpPr>
          <p:nvPr>
            <p:ph type="title"/>
          </p:nvPr>
        </p:nvSpPr>
        <p:spPr>
          <a:xfrm>
            <a:off x="671756" y="371511"/>
            <a:ext cx="8183759" cy="991998"/>
          </a:xfrm>
        </p:spPr>
        <p:txBody>
          <a:bodyPr/>
          <a:lstStyle/>
          <a:p>
            <a:r>
              <a:rPr lang="en-US" altLang="zh-CN" dirty="0"/>
              <a:t>Chaining</a:t>
            </a:r>
            <a:endParaRPr lang="en-US" dirty="0"/>
          </a:p>
        </p:txBody>
      </p:sp>
    </p:spTree>
    <p:extLst>
      <p:ext uri="{BB962C8B-B14F-4D97-AF65-F5344CB8AC3E}">
        <p14:creationId xmlns:p14="http://schemas.microsoft.com/office/powerpoint/2010/main" val="105769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C0D37-94A4-457F-DCC4-9C913EA22271}"/>
              </a:ext>
            </a:extLst>
          </p:cNvPr>
          <p:cNvSpPr>
            <a:spLocks noGrp="1"/>
          </p:cNvSpPr>
          <p:nvPr>
            <p:ph type="title"/>
          </p:nvPr>
        </p:nvSpPr>
        <p:spPr/>
        <p:txBody>
          <a:bodyPr/>
          <a:lstStyle/>
          <a:p>
            <a:r>
              <a:rPr lang="en-US" dirty="0" err="1"/>
              <a:t>ArrayMap</a:t>
            </a:r>
            <a:endParaRPr lang="en-US" dirty="0"/>
          </a:p>
        </p:txBody>
      </p:sp>
      <p:pic>
        <p:nvPicPr>
          <p:cNvPr id="2" name="Picture 1">
            <a:extLst>
              <a:ext uri="{FF2B5EF4-FFF2-40B4-BE49-F238E27FC236}">
                <a16:creationId xmlns:a16="http://schemas.microsoft.com/office/drawing/2014/main" id="{A8088832-8C15-E4AF-5D1F-8A2179800C3B}"/>
              </a:ext>
            </a:extLst>
          </p:cNvPr>
          <p:cNvPicPr>
            <a:picLocks noChangeAspect="1"/>
          </p:cNvPicPr>
          <p:nvPr/>
        </p:nvPicPr>
        <p:blipFill>
          <a:blip r:embed="rId2"/>
          <a:stretch>
            <a:fillRect/>
          </a:stretch>
        </p:blipFill>
        <p:spPr>
          <a:xfrm>
            <a:off x="185461" y="1618877"/>
            <a:ext cx="4323786" cy="4625788"/>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17432AFB-E2E8-E5D4-92EA-EDD90FE74016}"/>
              </a:ext>
            </a:extLst>
          </p:cNvPr>
          <p:cNvPicPr>
            <a:picLocks noChangeAspect="1"/>
          </p:cNvPicPr>
          <p:nvPr/>
        </p:nvPicPr>
        <p:blipFill>
          <a:blip r:embed="rId3"/>
          <a:stretch>
            <a:fillRect/>
          </a:stretch>
        </p:blipFill>
        <p:spPr>
          <a:xfrm>
            <a:off x="4647263" y="2536268"/>
            <a:ext cx="4311276" cy="24802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75027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206E90-1F59-0F46-9432-C24AB90C8151}"/>
              </a:ext>
            </a:extLst>
          </p:cNvPr>
          <p:cNvSpPr>
            <a:spLocks noGrp="1"/>
          </p:cNvSpPr>
          <p:nvPr>
            <p:ph type="body" sz="quarter" idx="11"/>
          </p:nvPr>
        </p:nvSpPr>
        <p:spPr>
          <a:xfrm>
            <a:off x="749842" y="2182246"/>
            <a:ext cx="7892133" cy="4012365"/>
          </a:xfrm>
        </p:spPr>
        <p:txBody>
          <a:bodyPr/>
          <a:lstStyle/>
          <a:p>
            <a:pPr>
              <a:buFont typeface="Wingdings" pitchFamily="2" charset="2"/>
              <a:buChar char="q"/>
            </a:pPr>
            <a:r>
              <a:rPr lang="en-US" b="0" dirty="0"/>
              <a:t>Homework 3 Review (Wed)</a:t>
            </a:r>
          </a:p>
          <a:p>
            <a:pPr>
              <a:buFont typeface="Wingdings" pitchFamily="2" charset="2"/>
              <a:buChar char="q"/>
            </a:pPr>
            <a:endParaRPr lang="en-US" b="0" dirty="0"/>
          </a:p>
          <a:p>
            <a:pPr>
              <a:buFont typeface="Wingdings" pitchFamily="2" charset="2"/>
              <a:buChar char="q"/>
            </a:pPr>
            <a:r>
              <a:rPr lang="en-US" b="0" dirty="0"/>
              <a:t>ADT hashtable (Wed)</a:t>
            </a:r>
          </a:p>
          <a:p>
            <a:pPr>
              <a:buFont typeface="Wingdings" pitchFamily="2" charset="2"/>
              <a:buChar char="q"/>
            </a:pPr>
            <a:endParaRPr lang="en-US" b="0" dirty="0"/>
          </a:p>
          <a:p>
            <a:pPr>
              <a:buFont typeface="Wingdings" pitchFamily="2" charset="2"/>
              <a:buChar char="q"/>
            </a:pPr>
            <a:r>
              <a:rPr lang="en-US" b="0" dirty="0">
                <a:solidFill>
                  <a:srgbClr val="FF0000"/>
                </a:solidFill>
              </a:rPr>
              <a:t>Midterm review (Wed)</a:t>
            </a:r>
          </a:p>
          <a:p>
            <a:pPr>
              <a:buFont typeface="Wingdings" pitchFamily="2" charset="2"/>
              <a:buChar char="q"/>
            </a:pPr>
            <a:endParaRPr lang="en-US" b="0" dirty="0"/>
          </a:p>
          <a:p>
            <a:pPr>
              <a:buFont typeface="Wingdings" pitchFamily="2" charset="2"/>
              <a:buChar char="q"/>
            </a:pPr>
            <a:r>
              <a:rPr lang="en-US" b="0" dirty="0">
                <a:solidFill>
                  <a:srgbClr val="FF0000"/>
                </a:solidFill>
              </a:rPr>
              <a:t>Midterm (Friday, 5:45pm, 1-1.5 </a:t>
            </a:r>
            <a:r>
              <a:rPr lang="en-US" b="0" dirty="0" err="1">
                <a:solidFill>
                  <a:srgbClr val="FF0000"/>
                </a:solidFill>
              </a:rPr>
              <a:t>hrs</a:t>
            </a:r>
            <a:r>
              <a:rPr lang="en-US" b="0" dirty="0">
                <a:solidFill>
                  <a:srgbClr val="FF0000"/>
                </a:solidFill>
              </a:rPr>
              <a:t>)</a:t>
            </a:r>
            <a:endParaRPr lang="en-US" sz="1800" b="0" dirty="0">
              <a:solidFill>
                <a:srgbClr val="FF0000"/>
              </a:solidFill>
            </a:endParaRPr>
          </a:p>
          <a:p>
            <a:pPr>
              <a:buFont typeface="Wingdings" pitchFamily="2" charset="2"/>
              <a:buChar char="q"/>
            </a:pPr>
            <a:endParaRPr lang="en-US" sz="1800" b="0" dirty="0"/>
          </a:p>
          <a:p>
            <a:pPr lvl="1">
              <a:buFont typeface="Wingdings" pitchFamily="2" charset="2"/>
              <a:buChar char="q"/>
            </a:pPr>
            <a:r>
              <a:rPr lang="en-US" sz="1800" b="0" dirty="0"/>
              <a:t>No lecture after midterm on Friday</a:t>
            </a:r>
          </a:p>
        </p:txBody>
      </p:sp>
      <p:sp>
        <p:nvSpPr>
          <p:cNvPr id="3" name="Title 2">
            <a:extLst>
              <a:ext uri="{FF2B5EF4-FFF2-40B4-BE49-F238E27FC236}">
                <a16:creationId xmlns:a16="http://schemas.microsoft.com/office/drawing/2014/main" id="{35C0EBFD-97B5-7A4B-920F-AFC8A269CDB0}"/>
              </a:ext>
            </a:extLst>
          </p:cNvPr>
          <p:cNvSpPr>
            <a:spLocks noGrp="1"/>
          </p:cNvSpPr>
          <p:nvPr>
            <p:ph type="title"/>
          </p:nvPr>
        </p:nvSpPr>
        <p:spPr/>
        <p:txBody>
          <a:bodyPr/>
          <a:lstStyle/>
          <a:p>
            <a:pPr marL="457200" indent="-457200">
              <a:buFont typeface="Wingdings" pitchFamily="2" charset="2"/>
              <a:buChar char="q"/>
            </a:pPr>
            <a:r>
              <a:rPr lang="en-US" baseline="30000" dirty="0"/>
              <a:t>6th</a:t>
            </a:r>
            <a:r>
              <a:rPr lang="en-US" dirty="0"/>
              <a:t> Week Schedule</a:t>
            </a:r>
          </a:p>
        </p:txBody>
      </p:sp>
      <p:pic>
        <p:nvPicPr>
          <p:cNvPr id="4" name="Picture 3">
            <a:extLst>
              <a:ext uri="{FF2B5EF4-FFF2-40B4-BE49-F238E27FC236}">
                <a16:creationId xmlns:a16="http://schemas.microsoft.com/office/drawing/2014/main" id="{3DCB2D88-0D83-9163-91DF-1C209151D452}"/>
              </a:ext>
            </a:extLst>
          </p:cNvPr>
          <p:cNvPicPr>
            <a:picLocks noChangeAspect="1"/>
          </p:cNvPicPr>
          <p:nvPr/>
        </p:nvPicPr>
        <p:blipFill>
          <a:blip r:embed="rId3"/>
          <a:stretch>
            <a:fillRect/>
          </a:stretch>
        </p:blipFill>
        <p:spPr>
          <a:xfrm>
            <a:off x="6635375" y="371511"/>
            <a:ext cx="2006600" cy="1981200"/>
          </a:xfrm>
          <a:prstGeom prst="rect">
            <a:avLst/>
          </a:prstGeom>
        </p:spPr>
      </p:pic>
    </p:spTree>
    <p:extLst>
      <p:ext uri="{BB962C8B-B14F-4D97-AF65-F5344CB8AC3E}">
        <p14:creationId xmlns:p14="http://schemas.microsoft.com/office/powerpoint/2010/main" val="1640838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BAEFA3-D978-73C7-3839-442F435E1B68}"/>
              </a:ext>
            </a:extLst>
          </p:cNvPr>
          <p:cNvSpPr>
            <a:spLocks noGrp="1"/>
          </p:cNvSpPr>
          <p:nvPr>
            <p:ph type="title"/>
          </p:nvPr>
        </p:nvSpPr>
        <p:spPr/>
        <p:txBody>
          <a:bodyPr/>
          <a:lstStyle/>
          <a:p>
            <a:r>
              <a:rPr lang="en-US" dirty="0"/>
              <a:t>Homework 3 Review</a:t>
            </a:r>
          </a:p>
        </p:txBody>
      </p:sp>
      <p:pic>
        <p:nvPicPr>
          <p:cNvPr id="6" name="Picture 5">
            <a:extLst>
              <a:ext uri="{FF2B5EF4-FFF2-40B4-BE49-F238E27FC236}">
                <a16:creationId xmlns:a16="http://schemas.microsoft.com/office/drawing/2014/main" id="{F400F143-4382-D556-8C81-9A66BE5D3FF0}"/>
              </a:ext>
            </a:extLst>
          </p:cNvPr>
          <p:cNvPicPr>
            <a:picLocks noChangeAspect="1"/>
          </p:cNvPicPr>
          <p:nvPr/>
        </p:nvPicPr>
        <p:blipFill>
          <a:blip r:embed="rId2"/>
          <a:stretch>
            <a:fillRect/>
          </a:stretch>
        </p:blipFill>
        <p:spPr>
          <a:xfrm>
            <a:off x="2552700" y="2476500"/>
            <a:ext cx="4038600" cy="1905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64625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BAEFA3-D978-73C7-3839-442F435E1B68}"/>
              </a:ext>
            </a:extLst>
          </p:cNvPr>
          <p:cNvSpPr>
            <a:spLocks noGrp="1"/>
          </p:cNvSpPr>
          <p:nvPr>
            <p:ph type="title"/>
          </p:nvPr>
        </p:nvSpPr>
        <p:spPr/>
        <p:txBody>
          <a:bodyPr/>
          <a:lstStyle/>
          <a:p>
            <a:r>
              <a:rPr lang="en-US" dirty="0"/>
              <a:t>Homework 3 Review</a:t>
            </a:r>
          </a:p>
        </p:txBody>
      </p:sp>
      <p:pic>
        <p:nvPicPr>
          <p:cNvPr id="4" name="Picture 3">
            <a:extLst>
              <a:ext uri="{FF2B5EF4-FFF2-40B4-BE49-F238E27FC236}">
                <a16:creationId xmlns:a16="http://schemas.microsoft.com/office/drawing/2014/main" id="{FD87A4A4-43ED-7517-10A1-250A6208920C}"/>
              </a:ext>
            </a:extLst>
          </p:cNvPr>
          <p:cNvPicPr>
            <a:picLocks noChangeAspect="1"/>
          </p:cNvPicPr>
          <p:nvPr/>
        </p:nvPicPr>
        <p:blipFill>
          <a:blip r:embed="rId2"/>
          <a:stretch>
            <a:fillRect/>
          </a:stretch>
        </p:blipFill>
        <p:spPr>
          <a:xfrm>
            <a:off x="2241550" y="2425700"/>
            <a:ext cx="4660900" cy="2006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74691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a:blip r:embed="rId2"/>
          <a:stretch>
            <a:fillRect/>
          </a:stretch>
        </p:blipFill>
        <p:spPr>
          <a:xfrm>
            <a:off x="1384858" y="861430"/>
            <a:ext cx="5365566" cy="5494546"/>
          </a:xfrm>
          <a:prstGeom prst="rect">
            <a:avLst/>
          </a:prstGeom>
        </p:spPr>
      </p:pic>
      <p:pic>
        <p:nvPicPr>
          <p:cNvPr id="5" name="Picture 4">
            <a:extLst>
              <a:ext uri="{FF2B5EF4-FFF2-40B4-BE49-F238E27FC236}">
                <a16:creationId xmlns:a16="http://schemas.microsoft.com/office/drawing/2014/main" id="{8E892F1B-55C5-5842-903A-2CC99994AB91}"/>
              </a:ext>
            </a:extLst>
          </p:cNvPr>
          <p:cNvPicPr>
            <a:picLocks noChangeAspect="1"/>
          </p:cNvPicPr>
          <p:nvPr/>
        </p:nvPicPr>
        <p:blipFill>
          <a:blip r:embed="rId3"/>
          <a:stretch>
            <a:fillRect/>
          </a:stretch>
        </p:blipFill>
        <p:spPr>
          <a:xfrm>
            <a:off x="459815" y="3110753"/>
            <a:ext cx="4279900" cy="2590800"/>
          </a:xfrm>
          <a:prstGeom prst="rect">
            <a:avLst/>
          </a:prstGeom>
        </p:spPr>
      </p:pic>
      <p:sp>
        <p:nvSpPr>
          <p:cNvPr id="6" name="TextBox 5">
            <a:extLst>
              <a:ext uri="{FF2B5EF4-FFF2-40B4-BE49-F238E27FC236}">
                <a16:creationId xmlns:a16="http://schemas.microsoft.com/office/drawing/2014/main" id="{C8A081B6-7DC4-E948-8DFD-9E7D747B066C}"/>
              </a:ext>
            </a:extLst>
          </p:cNvPr>
          <p:cNvSpPr txBox="1"/>
          <p:nvPr/>
        </p:nvSpPr>
        <p:spPr>
          <a:xfrm>
            <a:off x="591671" y="784684"/>
            <a:ext cx="2123082" cy="584775"/>
          </a:xfrm>
          <a:prstGeom prst="rect">
            <a:avLst/>
          </a:prstGeom>
          <a:noFill/>
        </p:spPr>
        <p:txBody>
          <a:bodyPr wrap="none" rtlCol="0">
            <a:spAutoFit/>
          </a:bodyPr>
          <a:lstStyle/>
          <a:p>
            <a:r>
              <a:rPr lang="en-US" altLang="zh-CN" sz="3200" dirty="0"/>
              <a:t>17.1</a:t>
            </a:r>
            <a:r>
              <a:rPr lang="zh-CN" altLang="en-US" sz="3200" dirty="0"/>
              <a:t> </a:t>
            </a:r>
            <a:r>
              <a:rPr lang="en-US" altLang="zh-CN" sz="3200" dirty="0"/>
              <a:t>Search</a:t>
            </a:r>
            <a:endParaRPr lang="en-US" sz="3200" dirty="0"/>
          </a:p>
        </p:txBody>
      </p:sp>
    </p:spTree>
    <p:extLst>
      <p:ext uri="{BB962C8B-B14F-4D97-AF65-F5344CB8AC3E}">
        <p14:creationId xmlns:p14="http://schemas.microsoft.com/office/powerpoint/2010/main" val="2085026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892F1B-55C5-5842-903A-2CC99994AB91}"/>
              </a:ext>
            </a:extLst>
          </p:cNvPr>
          <p:cNvPicPr>
            <a:picLocks noChangeAspect="1"/>
          </p:cNvPicPr>
          <p:nvPr/>
        </p:nvPicPr>
        <p:blipFill>
          <a:blip r:embed="rId2"/>
          <a:stretch>
            <a:fillRect/>
          </a:stretch>
        </p:blipFill>
        <p:spPr>
          <a:xfrm>
            <a:off x="459815" y="3110753"/>
            <a:ext cx="4279900" cy="2590800"/>
          </a:xfrm>
          <a:prstGeom prst="rect">
            <a:avLst/>
          </a:prstGeom>
        </p:spPr>
      </p:pic>
      <p:pic>
        <p:nvPicPr>
          <p:cNvPr id="2" name="Picture 1">
            <a:extLst>
              <a:ext uri="{FF2B5EF4-FFF2-40B4-BE49-F238E27FC236}">
                <a16:creationId xmlns:a16="http://schemas.microsoft.com/office/drawing/2014/main" id="{8D8EA774-D746-364D-947F-A9B401A13653}"/>
              </a:ext>
            </a:extLst>
          </p:cNvPr>
          <p:cNvPicPr>
            <a:picLocks noChangeAspect="1"/>
          </p:cNvPicPr>
          <p:nvPr/>
        </p:nvPicPr>
        <p:blipFill>
          <a:blip r:embed="rId3"/>
          <a:stretch>
            <a:fillRect/>
          </a:stretch>
        </p:blipFill>
        <p:spPr>
          <a:xfrm>
            <a:off x="1350516" y="704002"/>
            <a:ext cx="5740566" cy="5881223"/>
          </a:xfrm>
          <a:prstGeom prst="rect">
            <a:avLst/>
          </a:prstGeom>
        </p:spPr>
      </p:pic>
    </p:spTree>
    <p:extLst>
      <p:ext uri="{BB962C8B-B14F-4D97-AF65-F5344CB8AC3E}">
        <p14:creationId xmlns:p14="http://schemas.microsoft.com/office/powerpoint/2010/main" val="1046414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D83885-DF5D-DC4F-B00C-8D81CC2A38BE}"/>
              </a:ext>
            </a:extLst>
          </p:cNvPr>
          <p:cNvPicPr>
            <a:picLocks noChangeAspect="1"/>
          </p:cNvPicPr>
          <p:nvPr/>
        </p:nvPicPr>
        <p:blipFill rotWithShape="1">
          <a:blip r:embed="rId2"/>
          <a:srcRect l="60737" t="3901"/>
          <a:stretch/>
        </p:blipFill>
        <p:spPr>
          <a:xfrm>
            <a:off x="5886118" y="644114"/>
            <a:ext cx="2106706" cy="5280211"/>
          </a:xfrm>
          <a:prstGeom prst="rect">
            <a:avLst/>
          </a:prstGeom>
        </p:spPr>
      </p:pic>
      <p:sp>
        <p:nvSpPr>
          <p:cNvPr id="2" name="TextBox 1">
            <a:extLst>
              <a:ext uri="{FF2B5EF4-FFF2-40B4-BE49-F238E27FC236}">
                <a16:creationId xmlns:a16="http://schemas.microsoft.com/office/drawing/2014/main" id="{262CB9D2-E765-A541-91B5-7C1F6BD97F74}"/>
              </a:ext>
            </a:extLst>
          </p:cNvPr>
          <p:cNvSpPr txBox="1"/>
          <p:nvPr/>
        </p:nvSpPr>
        <p:spPr>
          <a:xfrm>
            <a:off x="661174" y="1703294"/>
            <a:ext cx="2529475" cy="646331"/>
          </a:xfrm>
          <a:prstGeom prst="rect">
            <a:avLst/>
          </a:prstGeom>
          <a:noFill/>
        </p:spPr>
        <p:txBody>
          <a:bodyPr wrap="none" rtlCol="0">
            <a:spAutoFit/>
          </a:bodyPr>
          <a:lstStyle/>
          <a:p>
            <a:r>
              <a:rPr lang="en-US" altLang="zh-CN" dirty="0"/>
              <a:t>If</a:t>
            </a:r>
            <a:r>
              <a:rPr lang="zh-CN" altLang="en-US" dirty="0"/>
              <a:t> </a:t>
            </a:r>
            <a:r>
              <a:rPr lang="en-US" altLang="zh-CN" dirty="0"/>
              <a:t>there</a:t>
            </a:r>
            <a:r>
              <a:rPr lang="zh-CN" altLang="en-US" dirty="0"/>
              <a:t> </a:t>
            </a:r>
            <a:r>
              <a:rPr lang="en-US" altLang="zh-CN" dirty="0"/>
              <a:t>are</a:t>
            </a:r>
            <a:r>
              <a:rPr lang="zh-CN" altLang="en-US" dirty="0"/>
              <a:t> </a:t>
            </a:r>
            <a:r>
              <a:rPr lang="en-US" altLang="zh-CN" sz="3600" dirty="0">
                <a:solidFill>
                  <a:srgbClr val="C00000"/>
                </a:solidFill>
              </a:rPr>
              <a:t>100</a:t>
            </a:r>
            <a:r>
              <a:rPr lang="zh-CN" altLang="en-US" dirty="0"/>
              <a:t> </a:t>
            </a:r>
            <a:r>
              <a:rPr lang="en-US" altLang="zh-CN" dirty="0"/>
              <a:t>users</a:t>
            </a:r>
            <a:endParaRPr lang="en-US" dirty="0"/>
          </a:p>
        </p:txBody>
      </p:sp>
      <p:sp>
        <p:nvSpPr>
          <p:cNvPr id="6" name="TextBox 5">
            <a:extLst>
              <a:ext uri="{FF2B5EF4-FFF2-40B4-BE49-F238E27FC236}">
                <a16:creationId xmlns:a16="http://schemas.microsoft.com/office/drawing/2014/main" id="{DC75F1D8-FDA2-9647-84EE-937E9B41993F}"/>
              </a:ext>
            </a:extLst>
          </p:cNvPr>
          <p:cNvSpPr txBox="1"/>
          <p:nvPr/>
        </p:nvSpPr>
        <p:spPr>
          <a:xfrm>
            <a:off x="661174" y="3204010"/>
            <a:ext cx="3412794" cy="646331"/>
          </a:xfrm>
          <a:prstGeom prst="rect">
            <a:avLst/>
          </a:prstGeom>
          <a:noFill/>
        </p:spPr>
        <p:txBody>
          <a:bodyPr wrap="none" rtlCol="0">
            <a:spAutoFit/>
          </a:bodyPr>
          <a:lstStyle/>
          <a:p>
            <a:r>
              <a:rPr lang="en-US" altLang="zh-CN" dirty="0"/>
              <a:t>Each</a:t>
            </a:r>
            <a:r>
              <a:rPr lang="zh-CN" altLang="en-US" dirty="0"/>
              <a:t> </a:t>
            </a:r>
            <a:r>
              <a:rPr lang="en-US" altLang="zh-CN" dirty="0"/>
              <a:t>comparison</a:t>
            </a:r>
            <a:r>
              <a:rPr lang="zh-CN" altLang="en-US" dirty="0"/>
              <a:t> </a:t>
            </a:r>
            <a:r>
              <a:rPr lang="en-US" altLang="zh-CN" dirty="0"/>
              <a:t>takes</a:t>
            </a:r>
            <a:r>
              <a:rPr lang="zh-CN" altLang="en-US" dirty="0"/>
              <a:t> </a:t>
            </a:r>
            <a:r>
              <a:rPr lang="en-US" altLang="zh-CN" sz="3600" dirty="0">
                <a:solidFill>
                  <a:srgbClr val="00B050"/>
                </a:solidFill>
              </a:rPr>
              <a:t>1</a:t>
            </a:r>
            <a:r>
              <a:rPr lang="zh-CN" altLang="en-US" dirty="0"/>
              <a:t> </a:t>
            </a:r>
            <a:r>
              <a:rPr lang="en-US" altLang="zh-CN" dirty="0"/>
              <a:t>seconds</a:t>
            </a:r>
            <a:endParaRPr lang="en-US" dirty="0"/>
          </a:p>
        </p:txBody>
      </p:sp>
      <p:sp>
        <p:nvSpPr>
          <p:cNvPr id="3" name="TextBox 2">
            <a:extLst>
              <a:ext uri="{FF2B5EF4-FFF2-40B4-BE49-F238E27FC236}">
                <a16:creationId xmlns:a16="http://schemas.microsoft.com/office/drawing/2014/main" id="{B91E1D01-01FA-284B-9330-EDEBC1E78CD2}"/>
              </a:ext>
            </a:extLst>
          </p:cNvPr>
          <p:cNvSpPr txBox="1"/>
          <p:nvPr/>
        </p:nvSpPr>
        <p:spPr>
          <a:xfrm>
            <a:off x="661174" y="4937772"/>
            <a:ext cx="4990020" cy="646331"/>
          </a:xfrm>
          <a:prstGeom prst="rect">
            <a:avLst/>
          </a:prstGeom>
          <a:noFill/>
        </p:spPr>
        <p:txBody>
          <a:bodyPr wrap="none" rtlCol="0">
            <a:spAutoFit/>
          </a:bodyPr>
          <a:lstStyle/>
          <a:p>
            <a:r>
              <a:rPr lang="en-US" altLang="zh-CN" dirty="0"/>
              <a:t>Worst</a:t>
            </a:r>
            <a:r>
              <a:rPr lang="zh-CN" altLang="en-US" dirty="0"/>
              <a:t> </a:t>
            </a:r>
            <a:r>
              <a:rPr lang="en-US" altLang="zh-CN" dirty="0"/>
              <a:t>case:</a:t>
            </a:r>
            <a:r>
              <a:rPr lang="zh-CN" altLang="en-US" dirty="0"/>
              <a:t> </a:t>
            </a:r>
            <a:r>
              <a:rPr lang="en-US" altLang="zh-CN" sz="3600" dirty="0">
                <a:solidFill>
                  <a:srgbClr val="00B050"/>
                </a:solidFill>
              </a:rPr>
              <a:t>100</a:t>
            </a:r>
            <a:r>
              <a:rPr lang="zh-CN" altLang="en-US" sz="3600" dirty="0">
                <a:solidFill>
                  <a:srgbClr val="00B050"/>
                </a:solidFill>
              </a:rPr>
              <a:t> </a:t>
            </a:r>
            <a:r>
              <a:rPr lang="en-US" altLang="zh-CN" sz="3600" dirty="0">
                <a:solidFill>
                  <a:srgbClr val="00B050"/>
                </a:solidFill>
              </a:rPr>
              <a:t>seconds</a:t>
            </a:r>
            <a:r>
              <a:rPr lang="zh-CN" altLang="en-US" sz="3600" dirty="0">
                <a:solidFill>
                  <a:srgbClr val="00B050"/>
                </a:solidFill>
              </a:rPr>
              <a:t> </a:t>
            </a:r>
            <a:r>
              <a:rPr lang="en-US" altLang="zh-CN" dirty="0"/>
              <a:t>(1.7</a:t>
            </a:r>
            <a:r>
              <a:rPr lang="zh-CN" altLang="en-US" dirty="0"/>
              <a:t> </a:t>
            </a:r>
            <a:r>
              <a:rPr lang="en-US" altLang="zh-CN" dirty="0"/>
              <a:t>minutes)</a:t>
            </a:r>
            <a:endParaRPr lang="en-US" dirty="0"/>
          </a:p>
        </p:txBody>
      </p:sp>
    </p:spTree>
    <p:extLst>
      <p:ext uri="{BB962C8B-B14F-4D97-AF65-F5344CB8AC3E}">
        <p14:creationId xmlns:p14="http://schemas.microsoft.com/office/powerpoint/2010/main" val="3416040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3" grpId="0"/>
    </p:bldLst>
  </p:timing>
</p:sld>
</file>

<file path=ppt/theme/theme1.xml><?xml version="1.0" encoding="utf-8"?>
<a:theme xmlns:a="http://schemas.openxmlformats.org/drawingml/2006/main" name="Custom Design">
  <a:themeElements>
    <a:clrScheme name="UW Brand">
      <a:dk1>
        <a:srgbClr val="33006F"/>
      </a:dk1>
      <a:lt1>
        <a:srgbClr val="E8D3A2"/>
      </a:lt1>
      <a:dk2>
        <a:srgbClr val="33006F"/>
      </a:dk2>
      <a:lt2>
        <a:srgbClr val="FFFFFF"/>
      </a:lt2>
      <a:accent1>
        <a:srgbClr val="33006F"/>
      </a:accent1>
      <a:accent2>
        <a:srgbClr val="E8D3A2"/>
      </a:accent2>
      <a:accent3>
        <a:srgbClr val="FFFFFF"/>
      </a:accent3>
      <a:accent4>
        <a:srgbClr val="D8D9DA"/>
      </a:accent4>
      <a:accent5>
        <a:srgbClr val="999999"/>
      </a:accent5>
      <a:accent6>
        <a:srgbClr val="917B4C"/>
      </a:accent6>
      <a:hlink>
        <a:srgbClr val="D8D9DA"/>
      </a:hlink>
      <a:folHlink>
        <a:srgbClr val="99999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4b2e83 1">
      <a:dk1>
        <a:srgbClr val="4B2E83"/>
      </a:dk1>
      <a:lt1>
        <a:srgbClr val="E8D3A2"/>
      </a:lt1>
      <a:dk2>
        <a:srgbClr val="4B2E83"/>
      </a:dk2>
      <a:lt2>
        <a:srgbClr val="FFFFFF"/>
      </a:lt2>
      <a:accent1>
        <a:srgbClr val="4B2E83"/>
      </a:accent1>
      <a:accent2>
        <a:srgbClr val="E8D3A2"/>
      </a:accent2>
      <a:accent3>
        <a:srgbClr val="FFFFFF"/>
      </a:accent3>
      <a:accent4>
        <a:srgbClr val="B2B2B2"/>
      </a:accent4>
      <a:accent5>
        <a:srgbClr val="26005C"/>
      </a:accent5>
      <a:accent6>
        <a:srgbClr val="917B4C"/>
      </a:accent6>
      <a:hlink>
        <a:srgbClr val="26005C"/>
      </a:hlink>
      <a:folHlink>
        <a:srgbClr val="3300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8770</TotalTime>
  <Words>775</Words>
  <Application>Microsoft Macintosh PowerPoint</Application>
  <PresentationFormat>On-screen Show (4:3)</PresentationFormat>
  <Paragraphs>166</Paragraphs>
  <Slides>39</Slides>
  <Notes>4</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39</vt:i4>
      </vt:variant>
    </vt:vector>
  </HeadingPairs>
  <TitlesOfParts>
    <vt:vector size="51" baseType="lpstr">
      <vt:lpstr>DejaVuSans</vt:lpstr>
      <vt:lpstr>Encode Sans Normal Black</vt:lpstr>
      <vt:lpstr>Uni Sans Regular</vt:lpstr>
      <vt:lpstr>Arial</vt:lpstr>
      <vt:lpstr>Calibri</vt:lpstr>
      <vt:lpstr>Cambria Math</vt:lpstr>
      <vt:lpstr>Lucida Grande</vt:lpstr>
      <vt:lpstr>Open Sans</vt:lpstr>
      <vt:lpstr>Open Sans Light</vt:lpstr>
      <vt:lpstr>Wingdings</vt:lpstr>
      <vt:lpstr>Custom Design</vt:lpstr>
      <vt:lpstr>1_Custom Design</vt:lpstr>
      <vt:lpstr>PowerPoint Presentation</vt:lpstr>
      <vt:lpstr>CSS342 Data Structures, Algorithms, and Discrete Mathematics (I)</vt:lpstr>
      <vt:lpstr>Where are we at now?</vt:lpstr>
      <vt:lpstr>6th Week Schedule</vt:lpstr>
      <vt:lpstr>Homework 3 Review</vt:lpstr>
      <vt:lpstr>Homework 3 Review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“Where is orange juice?”</vt:lpstr>
      <vt:lpstr>PowerPoint Presentation</vt:lpstr>
      <vt:lpstr>PowerPoint Presentation</vt:lpstr>
      <vt:lpstr>PowerPoint Presentation</vt:lpstr>
      <vt:lpstr>PowerPoint Presentation</vt:lpstr>
      <vt:lpstr>STD::unordered_map</vt:lpstr>
      <vt:lpstr>Word Frequency</vt:lpstr>
      <vt:lpstr>Word Frequency</vt:lpstr>
      <vt:lpstr>PowerPoint Presentation</vt:lpstr>
      <vt:lpstr>PowerPoint Presentation</vt:lpstr>
      <vt:lpstr>PowerPoint Presentation</vt:lpstr>
      <vt:lpstr>ArrayMap</vt:lpstr>
      <vt:lpstr>Hashing</vt:lpstr>
      <vt:lpstr>Hashing</vt:lpstr>
      <vt:lpstr>Collision</vt:lpstr>
      <vt:lpstr>Collision</vt:lpstr>
      <vt:lpstr>Chaining</vt:lpstr>
      <vt:lpstr>Chaining</vt:lpstr>
      <vt:lpstr>ArrayMap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Alanya Cannon</dc:creator>
  <cp:lastModifiedBy>Peng Du</cp:lastModifiedBy>
  <cp:revision>952</cp:revision>
  <cp:lastPrinted>2016-02-10T20:19:12Z</cp:lastPrinted>
  <dcterms:created xsi:type="dcterms:W3CDTF">2014-10-14T00:51:43Z</dcterms:created>
  <dcterms:modified xsi:type="dcterms:W3CDTF">2022-05-04T06:31:41Z</dcterms:modified>
</cp:coreProperties>
</file>